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72" r:id="rId3"/>
    <p:sldId id="268" r:id="rId4"/>
    <p:sldId id="270" r:id="rId5"/>
    <p:sldId id="269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66" r:id="rId14"/>
    <p:sldId id="283" r:id="rId15"/>
    <p:sldId id="267" r:id="rId16"/>
    <p:sldId id="284" r:id="rId17"/>
    <p:sldId id="279" r:id="rId18"/>
    <p:sldId id="280" r:id="rId19"/>
    <p:sldId id="281" r:id="rId20"/>
    <p:sldId id="282" r:id="rId21"/>
    <p:sldId id="285" r:id="rId22"/>
    <p:sldId id="291" r:id="rId23"/>
    <p:sldId id="287" r:id="rId24"/>
    <p:sldId id="288" r:id="rId25"/>
    <p:sldId id="286" r:id="rId26"/>
    <p:sldId id="289" r:id="rId27"/>
    <p:sldId id="290" r:id="rId28"/>
    <p:sldId id="301" r:id="rId29"/>
    <p:sldId id="299" r:id="rId30"/>
    <p:sldId id="293" r:id="rId31"/>
    <p:sldId id="294" r:id="rId32"/>
    <p:sldId id="296" r:id="rId33"/>
    <p:sldId id="297" r:id="rId34"/>
    <p:sldId id="298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n dash" initials="md" lastIdx="1" clrIdx="0">
    <p:extLst>
      <p:ext uri="{19B8F6BF-5375-455C-9EA6-DF929625EA0E}">
        <p15:presenceInfo xmlns:p15="http://schemas.microsoft.com/office/powerpoint/2012/main" userId="7c4fecc118b052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7030A0"/>
    <a:srgbClr val="6A36D2"/>
    <a:srgbClr val="FFFF00"/>
    <a:srgbClr val="FF0000"/>
    <a:srgbClr val="0F4CC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63920" autoAdjust="0"/>
  </p:normalViewPr>
  <p:slideViewPr>
    <p:cSldViewPr snapToGrid="0">
      <p:cViewPr varScale="1">
        <p:scale>
          <a:sx n="55" d="100"/>
          <a:sy n="55" d="100"/>
        </p:scale>
        <p:origin x="1603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1DBB7-E510-4E98-9A46-6AED11EF6F6A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E86BB-B8B3-4DA7-A1C7-A8ACBCB0CA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42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  <a:t>Hey everyone! Welcome back to Intelligent Machines where we discuss about learning the latest in industrial anomaly detection. Today, we're diving into Part 2 of the </a:t>
            </a:r>
            <a:r>
              <a:rPr lang="en-US" b="0" i="0" dirty="0" err="1">
                <a:solidFill>
                  <a:srgbClr val="0F4761"/>
                </a:solidFill>
                <a:effectLst/>
                <a:latin typeface="Aptos Display"/>
              </a:rPr>
              <a:t>PatchCore</a:t>
            </a:r>
            <a: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  <a:t> paper—a fascinating approach to anomaly detection. But hang tight, because I've got a little surprise for you at the end of this video that you won’t want to miss!</a:t>
            </a:r>
            <a:b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</a:br>
            <a:b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E86BB-B8B3-4DA7-A1C7-A8ACBCB0CA5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571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  <a:t>In our last video , we explored distance-based algorithms and how anomaly detection is performed using K-nearest neighbors. We used a RESNET model to extract features from images. Today, we'll zoom in on how </a:t>
            </a:r>
            <a:r>
              <a:rPr lang="en-US" b="0" i="0" dirty="0" err="1">
                <a:solidFill>
                  <a:srgbClr val="0F4761"/>
                </a:solidFill>
                <a:effectLst/>
                <a:latin typeface="Aptos Display"/>
              </a:rPr>
              <a:t>PatchCore</a:t>
            </a:r>
            <a: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  <a:t> takes this a step further by focusing on individual patches of an image rather than the whole image. Intrigued? Let's get started!</a:t>
            </a:r>
            <a:b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</a:br>
            <a:b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</a:br>
            <a:r>
              <a:rPr lang="en-US" dirty="0"/>
              <a:t>The green boxes represent small patches from good images. We use a pre-trained network to extract features from each patch and project them onto 2D space, as shown here. We call this collection of patches from good images the Memory Bank.</a:t>
            </a:r>
            <a:b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</a:br>
            <a:b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</a:br>
            <a:r>
              <a:rPr lang="en-US" b="0" i="0" dirty="0">
                <a:solidFill>
                  <a:srgbClr val="0F4761"/>
                </a:solidFill>
                <a:effectLst/>
                <a:latin typeface="WordVisi_MSFontService"/>
              </a:rPr>
              <a:t>When a new test image comes in, we extract its patches and compare each one to our memory bank using K-nearest neighbors. We measure the distance between each test patch and the patches in our memory bank. If a patch is normal, its distance to the nearest neighbor will be small. If it's anomalous, the distance will be larger.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E86BB-B8B3-4DA7-A1C7-A8ACBCB0CA5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54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SLIDE 1: </a:t>
            </a:r>
            <a:r>
              <a:rPr lang="en-US" sz="1800" b="0" i="0" dirty="0" err="1">
                <a:solidFill>
                  <a:srgbClr val="0F4761"/>
                </a:solidFill>
                <a:effectLst/>
                <a:latin typeface="Aptos Display"/>
              </a:rPr>
              <a:t>PatchCore</a:t>
            </a:r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 Overview</a:t>
            </a:r>
          </a:p>
          <a:p>
            <a:pPr algn="l" rtl="0" fontAlgn="base"/>
            <a:endParaRPr lang="en-US" b="0" i="0" dirty="0">
              <a:solidFill>
                <a:srgbClr val="0F4761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"So, what exactly is </a:t>
            </a:r>
            <a:r>
              <a:rPr lang="en-US" sz="1800" b="0" i="0" dirty="0" err="1">
                <a:solidFill>
                  <a:srgbClr val="0F4761"/>
                </a:solidFill>
                <a:effectLst/>
                <a:latin typeface="Aptos Display"/>
              </a:rPr>
              <a:t>PatchCore</a:t>
            </a:r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? Imagine we have a normal image. Instead of analyzing the entire image for anomalies, we break it down into smaller patches. Using a pre-trained RESNET model, we extract features—not from the last layer, but from intermediate layers. For instance, we might use features from the second and third layers." </a:t>
            </a:r>
            <a:endParaRPr lang="en-US" b="0" i="0" dirty="0">
              <a:solidFill>
                <a:srgbClr val="0F4761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E86BB-B8B3-4DA7-A1C7-A8ACBCB0CA58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05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Feature Aggregation</a:t>
            </a:r>
            <a:endParaRPr lang="en-US" sz="2800" b="0" i="0" dirty="0">
              <a:solidFill>
                <a:srgbClr val="0F4761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"Next, we combine these features using an aggregation method called adaptive average pooling. This reduces our image from a size of 3x224x224 to feature maps with 1536 channels and a spatial dimension of 28x28.</a:t>
            </a:r>
            <a:endParaRPr lang="en-US" sz="2800" b="0" i="0" dirty="0">
              <a:solidFill>
                <a:srgbClr val="0F476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E86BB-B8B3-4DA7-A1C7-A8ACBCB0CA58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68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  <a:t>Now, let's focus on these patches. Each patch is a small segment of our feature map. With a feature dimension of 1536, and considering the spatial dimensions of 28x28, we get a total of 784 patches from a single image. Think of these as our mini-representations of the image, each holding crucial information.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E86BB-B8B3-4DA7-A1C7-A8ACBCB0CA58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24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4761"/>
                </a:solidFill>
                <a:effectLst/>
                <a:latin typeface="WordVisi_MSFontService"/>
              </a:rPr>
              <a:t>To perform anomaly detection, we create a memory bank. This involves generating patches from many normal images—say 100 images. That gives us a whopping 78,400 patches, each with 1536 features. This memory bank is what we use to compare new patches against.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E86BB-B8B3-4DA7-A1C7-A8ACBCB0CA58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51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4761"/>
                </a:solidFill>
                <a:effectLst/>
                <a:latin typeface="WordVisi_MSFontService"/>
              </a:rPr>
              <a:t>We measure the distance between each test patch and the patches in our memory bank. If a patch is normal, its distance to the nearest neighbor will be small. If it's anomalous, the distance will be larger.</a:t>
            </a:r>
          </a:p>
          <a:p>
            <a:endParaRPr lang="en-US" b="0" i="0" dirty="0">
              <a:solidFill>
                <a:srgbClr val="0F4761"/>
              </a:solidFill>
              <a:effectLst/>
              <a:latin typeface="WordVisi_MSFontService"/>
            </a:endParaRPr>
          </a:p>
          <a:p>
            <a:r>
              <a:rPr lang="en-US" b="0" i="0" dirty="0">
                <a:solidFill>
                  <a:srgbClr val="0F4761"/>
                </a:solidFill>
                <a:effectLst/>
                <a:latin typeface="WordVisi_MSFontService"/>
              </a:rPr>
              <a:t>We calculate the minimum distance for each patch—these are our distance scores.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E86BB-B8B3-4DA7-A1C7-A8ACBCB0CA58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91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4761"/>
                </a:solidFill>
                <a:effectLst/>
                <a:latin typeface="WordVisi_MSFontService"/>
              </a:rPr>
              <a:t>From these </a:t>
            </a:r>
            <a:r>
              <a:rPr lang="en-US" b="0" i="0" dirty="0" err="1">
                <a:solidFill>
                  <a:srgbClr val="0F4761"/>
                </a:solidFill>
                <a:effectLst/>
                <a:latin typeface="WordVisi_MSFontService"/>
              </a:rPr>
              <a:t>distance_scores</a:t>
            </a:r>
            <a:r>
              <a:rPr lang="en-US" b="0" i="0" dirty="0">
                <a:solidFill>
                  <a:srgbClr val="0F4761"/>
                </a:solidFill>
                <a:effectLst/>
                <a:latin typeface="WordVisi_MSFontService"/>
              </a:rPr>
              <a:t>, the maximum value becomes our anomaly score, indicating the patch that deviates the most from normal.</a:t>
            </a:r>
            <a:endParaRPr lang="en-US" b="0" i="0" dirty="0">
              <a:solidFill>
                <a:srgbClr val="0F4761"/>
              </a:solidFill>
              <a:effectLst/>
              <a:latin typeface="Aptos Display"/>
            </a:endParaRPr>
          </a:p>
          <a:p>
            <a:endParaRPr lang="en-US" b="0" i="0" dirty="0">
              <a:solidFill>
                <a:srgbClr val="0F4761"/>
              </a:solidFill>
              <a:effectLst/>
              <a:latin typeface="Aptos Display"/>
            </a:endParaRPr>
          </a:p>
          <a:p>
            <a: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  <a:t>Finally, we reshape our 784 distance scores to a 28x28 grid to create a heatmap. We use bilinear interpolation to </a:t>
            </a:r>
            <a:r>
              <a:rPr lang="en-US" b="0" i="0" dirty="0" err="1">
                <a:solidFill>
                  <a:srgbClr val="0F4761"/>
                </a:solidFill>
                <a:effectLst/>
                <a:latin typeface="Aptos Display"/>
              </a:rPr>
              <a:t>upsample</a:t>
            </a:r>
            <a: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  <a:t> this heatmap and overlay it on the original image, making anomalies visually stand out.</a:t>
            </a:r>
          </a:p>
          <a:p>
            <a:endParaRPr lang="en-US" b="0" i="0" dirty="0">
              <a:solidFill>
                <a:srgbClr val="0F4761"/>
              </a:solidFill>
              <a:effectLst/>
              <a:latin typeface="Aptos Display"/>
            </a:endParaRPr>
          </a:p>
          <a:p>
            <a:pPr algn="l" rtl="0" fontAlgn="base"/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[ENDING]</a:t>
            </a:r>
            <a:endParaRPr lang="en-US" b="0" i="0" dirty="0">
              <a:solidFill>
                <a:srgbClr val="0F4761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"And there you have it—the core concepts of the </a:t>
            </a:r>
            <a:r>
              <a:rPr lang="en-US" sz="1800" b="0" i="0" dirty="0" err="1">
                <a:solidFill>
                  <a:srgbClr val="0F4761"/>
                </a:solidFill>
                <a:effectLst/>
                <a:latin typeface="Aptos Display"/>
              </a:rPr>
              <a:t>PatchCore</a:t>
            </a:r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 algorithm. This method provides a robust way to detect anomalies by focusing on small image patches rather than the whole image. </a:t>
            </a:r>
          </a:p>
          <a:p>
            <a:pPr algn="l" rtl="0" fontAlgn="base"/>
            <a:endParaRPr lang="en-US" sz="1800" b="0" i="0" dirty="0">
              <a:solidFill>
                <a:srgbClr val="0F4761"/>
              </a:solidFill>
              <a:effectLst/>
              <a:latin typeface="Aptos Display"/>
            </a:endParaRPr>
          </a:p>
          <a:p>
            <a:pPr algn="l" rtl="0" fontAlgn="base"/>
            <a: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  <a:t>But here's the surprise I promised: Its about the memory bank. </a:t>
            </a:r>
            <a:b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</a:br>
            <a:br>
              <a:rPr lang="en-US" sz="1800" b="0" i="0" dirty="0">
                <a:solidFill>
                  <a:srgbClr val="0F4761"/>
                </a:solidFill>
                <a:effectLst/>
                <a:latin typeface="Aptos Display"/>
              </a:rPr>
            </a:br>
            <a:r>
              <a:rPr lang="en-US" b="0" i="0" dirty="0">
                <a:solidFill>
                  <a:srgbClr val="0F4761"/>
                </a:solidFill>
                <a:effectLst/>
                <a:latin typeface="Aptos Display"/>
              </a:rPr>
              <a:t>Thank you for watching Intelligent Machines. If you enjoyed this video, give it a thumbs up, share it with your friends, and leave a comment if you have any questions or topics you'd like us to cover next. See you next time!</a:t>
            </a:r>
            <a:endParaRPr lang="en-US" b="0" i="0" dirty="0">
              <a:solidFill>
                <a:srgbClr val="0F4761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E86BB-B8B3-4DA7-A1C7-A8ACBCB0CA58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52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7654-E3C3-4CE5-B468-E2BD24240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F4066-F1A4-4D06-B276-2D336832D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B744-9E19-4096-971A-ED606BE8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665D-CFF0-4D77-82EE-EDD2C754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F3859-BE95-490E-AD80-76A2D603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25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A1A9-95E6-4921-A848-CEEF8166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27D70-69C0-4EC0-9800-BB5B0BD08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979E-34D2-413F-ADB5-10840FB3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FEFF6-37DD-48A1-B09F-1CC2A33FE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CCD9F-3783-4069-8AB1-BD188DEC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84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5DCB8-CD3D-4E77-98C6-B909DF8A8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53DCA-5BC3-43F6-AEFC-113789498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5F71B-F135-45D7-AFB1-B5585226E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602CF-9986-4930-86F5-D6436AC9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74FC0-B289-41C5-BE82-15226092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32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1372-2385-4EC3-B45A-1475FDFD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88642-DA5A-4682-A3F9-773B798E8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B3100-854E-4EF4-8A0F-7A921821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C2B15-97C7-42E2-ADC0-739E339C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A4933-063C-4B2B-B013-0E9812BD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63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2F93-D90F-49E4-8F28-F6DAD020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1CABE-357A-4412-AC67-4017C7462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A3C0A-9586-451E-8A2D-7C2FC2A1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432D0-6E11-4AA0-BBB6-2E5F2F21E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8CFE-E1CA-43EF-9C35-30B06249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57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8342-B3D9-4C4A-923C-988D75DC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C9D26-BC09-429B-86EC-BBCDD79B7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5BF4F-171A-4CD1-86EE-70E78E506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C0DEA-0F71-4B9B-8E4B-82541F65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AA3D1-AF9A-4635-BB3C-1DEBC7BB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295E9-5CAA-4038-A53C-95BE3B70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45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051-FB32-4B6E-A7FC-85F0FC23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D078F-076F-4746-AF24-AE3F251FB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EDA6B-5F5F-4B15-804C-3181CE416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CD3FE-8AD4-492E-8072-470E42CCE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5D13B-2D3E-4C80-9486-0553DA28A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7F6440-DF27-473B-9A97-74C5D105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2A2A9-7FCD-4AD7-A7C4-BAEE6F08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16293-DA3F-4DA6-A8EC-583E9707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97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EABA-6A1A-4483-BE13-BF8F9446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6F0F4-C204-46C7-BAB9-CC81F932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B96B1-27C5-4CC9-9769-7F435F0A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FAC6-17F7-499A-A345-42E07386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99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4D561-036A-45CB-88AE-9E81A8AF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A374E-A594-4022-BAE5-8F26B15D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6B43C-AEED-447E-8837-3DDA4885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25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2374-882C-4212-9633-1A239489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C328-0197-4220-B886-15F36302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2AB57-B70E-45C1-B094-CA051923E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24CEA-A7FF-4015-9022-376BE539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DDA79-C669-45CA-A98F-F47EDFF8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9351F-25D5-40AE-BF6B-69B1A67A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61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018C-0A77-4E4F-B00C-64EA3D04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9AEF8-FCF0-4080-AAAB-1C61FDFD1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141ED-15BB-415A-968E-830391242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E8C6A-FD2A-4235-B7F4-6E3498BB5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CEBEA-6FCF-47C0-BA3A-15D25B16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57A11-A0D4-4CD3-940D-CFCA4016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87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9F8A-71E2-4DC4-AF16-6E0DA3955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62054-53E2-4DD7-8334-4959C5479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527C9-9AA7-4C4D-BD6A-93EC1BF1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EC354-F4CD-43DE-AB37-8919F30FFB09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85DBF-45C9-4DA4-95FB-ACE609E9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5BCB5-61B9-49D8-89DE-194A82047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19F35-892A-44FA-B2FA-8E0C442A8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900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mvtec.com/company/research/datasets/mvtec-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4D0986-7A5E-4142-AA3A-8A188406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525" y="324505"/>
            <a:ext cx="5952950" cy="3517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8687B5-9486-4717-B00E-DD9CDBB91462}"/>
              </a:ext>
            </a:extLst>
          </p:cNvPr>
          <p:cNvSpPr txBox="1"/>
          <p:nvPr/>
        </p:nvSpPr>
        <p:spPr>
          <a:xfrm>
            <a:off x="1700923" y="3842158"/>
            <a:ext cx="9746579" cy="1458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Masters in Mechanical System Design from IIT Kharagpur, India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PhD in Machine learning and fault diagnosis from University of Lille, France</a:t>
            </a:r>
          </a:p>
        </p:txBody>
      </p:sp>
    </p:spTree>
    <p:extLst>
      <p:ext uri="{BB962C8B-B14F-4D97-AF65-F5344CB8AC3E}">
        <p14:creationId xmlns:p14="http://schemas.microsoft.com/office/powerpoint/2010/main" val="14541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99E8140-24E1-40DD-83F5-3030EDD4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1" y="157837"/>
            <a:ext cx="1460036" cy="146003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20D3EC-61D2-4FD9-BCF9-D422639F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81" y="274322"/>
            <a:ext cx="1460037" cy="1460037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4EBC67-A68D-4E7F-8701-3C9AD45E6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89" y="483344"/>
            <a:ext cx="1344648" cy="1344648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B0356A-E15E-48E7-95CF-6DF41729C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52" y="764224"/>
            <a:ext cx="1398933" cy="1398933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66DA98-875C-40BD-B59A-129EBB870C50}"/>
              </a:ext>
            </a:extLst>
          </p:cNvPr>
          <p:cNvSpPr txBox="1"/>
          <p:nvPr/>
        </p:nvSpPr>
        <p:spPr>
          <a:xfrm>
            <a:off x="971649" y="2444037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pic>
        <p:nvPicPr>
          <p:cNvPr id="2050" name="Picture 2" descr="Convolutional Autoencoder: Clustering Images with Neural Networks">
            <a:extLst>
              <a:ext uri="{FF2B5EF4-FFF2-40B4-BE49-F238E27FC236}">
                <a16:creationId xmlns:a16="http://schemas.microsoft.com/office/drawing/2014/main" id="{32BD4D9B-C197-44C2-9729-190F3E6D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54" y="344957"/>
            <a:ext cx="3530695" cy="11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317328-D1BF-44D7-8F87-3B9D1461EDE6}"/>
              </a:ext>
            </a:extLst>
          </p:cNvPr>
          <p:cNvSpPr txBox="1"/>
          <p:nvPr/>
        </p:nvSpPr>
        <p:spPr>
          <a:xfrm>
            <a:off x="4744830" y="1501852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Autoencoder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4BB5E0-608B-4D23-99A8-BF17AA404FFC}"/>
              </a:ext>
            </a:extLst>
          </p:cNvPr>
          <p:cNvCxnSpPr/>
          <p:nvPr/>
        </p:nvCxnSpPr>
        <p:spPr>
          <a:xfrm>
            <a:off x="7808446" y="942975"/>
            <a:ext cx="5093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6031CE-0506-4AD6-B634-5AA7FBB86AF5}"/>
              </a:ext>
            </a:extLst>
          </p:cNvPr>
          <p:cNvSpPr txBox="1"/>
          <p:nvPr/>
        </p:nvSpPr>
        <p:spPr>
          <a:xfrm>
            <a:off x="8464312" y="704412"/>
            <a:ext cx="2527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Anomaly score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20A06B-0D2B-480A-9664-FE2CF30A466E}"/>
              </a:ext>
            </a:extLst>
          </p:cNvPr>
          <p:cNvCxnSpPr>
            <a:cxnSpLocks/>
          </p:cNvCxnSpPr>
          <p:nvPr/>
        </p:nvCxnSpPr>
        <p:spPr>
          <a:xfrm flipH="1">
            <a:off x="3094140" y="4973799"/>
            <a:ext cx="45678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0E36A80-754B-493F-B5E4-78BEB272B55B}"/>
              </a:ext>
            </a:extLst>
          </p:cNvPr>
          <p:cNvSpPr/>
          <p:nvPr/>
        </p:nvSpPr>
        <p:spPr>
          <a:xfrm>
            <a:off x="4341737" y="4764077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382CE0-D91C-43D0-A5D0-4BCDF5B0CFEC}"/>
              </a:ext>
            </a:extLst>
          </p:cNvPr>
          <p:cNvSpPr/>
          <p:nvPr/>
        </p:nvSpPr>
        <p:spPr>
          <a:xfrm>
            <a:off x="3289701" y="4764077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12D92A-B3BD-4C92-BBE0-2EAE4A5053C9}"/>
              </a:ext>
            </a:extLst>
          </p:cNvPr>
          <p:cNvSpPr/>
          <p:nvPr/>
        </p:nvSpPr>
        <p:spPr>
          <a:xfrm>
            <a:off x="3393054" y="4554354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45F44A-6C67-4687-BAE3-9FA37FD60E84}"/>
              </a:ext>
            </a:extLst>
          </p:cNvPr>
          <p:cNvSpPr/>
          <p:nvPr/>
        </p:nvSpPr>
        <p:spPr>
          <a:xfrm>
            <a:off x="5190386" y="4764077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1CDAB4-4B26-43F0-AD46-CA3655EC58F9}"/>
              </a:ext>
            </a:extLst>
          </p:cNvPr>
          <p:cNvGrpSpPr/>
          <p:nvPr/>
        </p:nvGrpSpPr>
        <p:grpSpPr>
          <a:xfrm>
            <a:off x="3612985" y="3856672"/>
            <a:ext cx="1681586" cy="1117127"/>
            <a:chOff x="3612985" y="3856672"/>
            <a:chExt cx="1681586" cy="111712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4CE50D-ED10-40E2-BB05-0477E02B568A}"/>
                </a:ext>
              </a:extLst>
            </p:cNvPr>
            <p:cNvSpPr/>
            <p:nvPr/>
          </p:nvSpPr>
          <p:spPr>
            <a:xfrm>
              <a:off x="4856087" y="4764077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CAC4A18-4C3E-4275-9AB6-47B6EA74C92B}"/>
                </a:ext>
              </a:extLst>
            </p:cNvPr>
            <p:cNvSpPr/>
            <p:nvPr/>
          </p:nvSpPr>
          <p:spPr>
            <a:xfrm>
              <a:off x="4084562" y="4764077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A84169D-E3CA-4DEF-9221-6763478CEF27}"/>
                </a:ext>
              </a:extLst>
            </p:cNvPr>
            <p:cNvSpPr/>
            <p:nvPr/>
          </p:nvSpPr>
          <p:spPr>
            <a:xfrm>
              <a:off x="3616174" y="4764077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A9EAD8D-2B51-454B-B14B-15C745460CAC}"/>
                </a:ext>
              </a:extLst>
            </p:cNvPr>
            <p:cNvSpPr/>
            <p:nvPr/>
          </p:nvSpPr>
          <p:spPr>
            <a:xfrm>
              <a:off x="3781070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195450-C818-4E50-842E-95E7B3D7E408}"/>
                </a:ext>
              </a:extLst>
            </p:cNvPr>
            <p:cNvSpPr/>
            <p:nvPr/>
          </p:nvSpPr>
          <p:spPr>
            <a:xfrm>
              <a:off x="4169086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C945C6-8F9C-4150-9660-5D4912BBB0EB}"/>
                </a:ext>
              </a:extLst>
            </p:cNvPr>
            <p:cNvSpPr/>
            <p:nvPr/>
          </p:nvSpPr>
          <p:spPr>
            <a:xfrm>
              <a:off x="4557102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209B9A3-4FFA-4E8D-A0AD-53DE513D01B3}"/>
                </a:ext>
              </a:extLst>
            </p:cNvPr>
            <p:cNvSpPr/>
            <p:nvPr/>
          </p:nvSpPr>
          <p:spPr>
            <a:xfrm>
              <a:off x="4845085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B681CD1-33DE-4ACB-8BE4-BFC11CE74BC7}"/>
                </a:ext>
              </a:extLst>
            </p:cNvPr>
            <p:cNvSpPr/>
            <p:nvPr/>
          </p:nvSpPr>
          <p:spPr>
            <a:xfrm>
              <a:off x="5110014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C5CBF93-718C-4CF0-97EF-5F3DD4C6F4F9}"/>
                </a:ext>
              </a:extLst>
            </p:cNvPr>
            <p:cNvSpPr/>
            <p:nvPr/>
          </p:nvSpPr>
          <p:spPr>
            <a:xfrm>
              <a:off x="3612985" y="4344632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4D65223-3D2B-4A1C-8C1A-2A6342162C85}"/>
                </a:ext>
              </a:extLst>
            </p:cNvPr>
            <p:cNvSpPr/>
            <p:nvPr/>
          </p:nvSpPr>
          <p:spPr>
            <a:xfrm>
              <a:off x="3984529" y="4344631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E25F7A7-658B-4D41-B5A1-A34357132BEE}"/>
                </a:ext>
              </a:extLst>
            </p:cNvPr>
            <p:cNvSpPr/>
            <p:nvPr/>
          </p:nvSpPr>
          <p:spPr>
            <a:xfrm>
              <a:off x="4356073" y="4344630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C3F1A3C-690B-45B3-99C7-045594FD13BD}"/>
                </a:ext>
              </a:extLst>
            </p:cNvPr>
            <p:cNvSpPr/>
            <p:nvPr/>
          </p:nvSpPr>
          <p:spPr>
            <a:xfrm>
              <a:off x="4727617" y="4344629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0B8358-0534-4779-98A6-CC14DA8B457B}"/>
                </a:ext>
              </a:extLst>
            </p:cNvPr>
            <p:cNvSpPr/>
            <p:nvPr/>
          </p:nvSpPr>
          <p:spPr>
            <a:xfrm>
              <a:off x="3857491" y="4134907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B22FBA-2358-4DDB-A54A-BBFAC1CB9F1E}"/>
                </a:ext>
              </a:extLst>
            </p:cNvPr>
            <p:cNvSpPr/>
            <p:nvPr/>
          </p:nvSpPr>
          <p:spPr>
            <a:xfrm>
              <a:off x="4169085" y="4111111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96300F-9500-474A-9AE5-316B1EA2DDF0}"/>
                </a:ext>
              </a:extLst>
            </p:cNvPr>
            <p:cNvSpPr/>
            <p:nvPr/>
          </p:nvSpPr>
          <p:spPr>
            <a:xfrm>
              <a:off x="4510876" y="4098575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DDC84FD-9BF3-478A-9EA0-FB38DDAEA8B9}"/>
                </a:ext>
              </a:extLst>
            </p:cNvPr>
            <p:cNvSpPr/>
            <p:nvPr/>
          </p:nvSpPr>
          <p:spPr>
            <a:xfrm>
              <a:off x="4459222" y="3856672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9858278-6923-404D-9CD9-E1CF08280717}"/>
                </a:ext>
              </a:extLst>
            </p:cNvPr>
            <p:cNvSpPr/>
            <p:nvPr/>
          </p:nvSpPr>
          <p:spPr>
            <a:xfrm>
              <a:off x="3978431" y="3884003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BC46BCB-6B5E-4124-83D7-5854CE51317C}"/>
              </a:ext>
            </a:extLst>
          </p:cNvPr>
          <p:cNvSpPr/>
          <p:nvPr/>
        </p:nvSpPr>
        <p:spPr>
          <a:xfrm>
            <a:off x="5917577" y="4773273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6110B85-8FA3-4086-928F-DF1286CEEDEC}"/>
              </a:ext>
            </a:extLst>
          </p:cNvPr>
          <p:cNvSpPr/>
          <p:nvPr/>
        </p:nvSpPr>
        <p:spPr>
          <a:xfrm>
            <a:off x="7237032" y="4754882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F1CC3C-477A-4F73-B06B-DA26A955D9B1}"/>
              </a:ext>
            </a:extLst>
          </p:cNvPr>
          <p:cNvSpPr/>
          <p:nvPr/>
        </p:nvSpPr>
        <p:spPr>
          <a:xfrm>
            <a:off x="6632706" y="4754882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9F5C27-418F-4254-A264-19DA4CE56635}"/>
              </a:ext>
            </a:extLst>
          </p:cNvPr>
          <p:cNvSpPr/>
          <p:nvPr/>
        </p:nvSpPr>
        <p:spPr>
          <a:xfrm>
            <a:off x="6296210" y="4748596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C1DE33-6E43-4784-A799-63907156FA01}"/>
              </a:ext>
            </a:extLst>
          </p:cNvPr>
          <p:cNvSpPr txBox="1"/>
          <p:nvPr/>
        </p:nvSpPr>
        <p:spPr>
          <a:xfrm>
            <a:off x="3997481" y="5587488"/>
            <a:ext cx="2981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Anomaly score axis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168D2-42F6-419A-B25A-C892710B3592}"/>
              </a:ext>
            </a:extLst>
          </p:cNvPr>
          <p:cNvSpPr txBox="1"/>
          <p:nvPr/>
        </p:nvSpPr>
        <p:spPr>
          <a:xfrm>
            <a:off x="5233923" y="510057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0.0034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C89E8E-782E-4289-9704-153BDB8FF014}"/>
              </a:ext>
            </a:extLst>
          </p:cNvPr>
          <p:cNvSpPr txBox="1"/>
          <p:nvPr/>
        </p:nvSpPr>
        <p:spPr>
          <a:xfrm>
            <a:off x="2706163" y="511188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0.00224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CF2FCA-9377-4E6B-B3D1-9B2C1E7DFAF7}"/>
              </a:ext>
            </a:extLst>
          </p:cNvPr>
          <p:cNvSpPr txBox="1"/>
          <p:nvPr/>
        </p:nvSpPr>
        <p:spPr>
          <a:xfrm>
            <a:off x="7329310" y="509597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0.0044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355657B-290C-46CD-A837-DF57ECDAF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220" y="2421521"/>
            <a:ext cx="1460036" cy="146003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627EA56-E987-4404-B0BB-38FCB6CA59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22" y="2360654"/>
            <a:ext cx="1460036" cy="146003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C224DCB-8949-47F3-9904-9FABA0742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998" y="2387984"/>
            <a:ext cx="1460037" cy="14600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3712165-CCA2-4430-8970-0D767E0275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568" y="2373941"/>
            <a:ext cx="1398933" cy="139893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E91F14-5B10-4E63-B61E-E6C81355F5D3}"/>
              </a:ext>
            </a:extLst>
          </p:cNvPr>
          <p:cNvCxnSpPr/>
          <p:nvPr/>
        </p:nvCxnSpPr>
        <p:spPr>
          <a:xfrm>
            <a:off x="5600700" y="2530081"/>
            <a:ext cx="0" cy="244371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4B67487-5FCA-4E79-9657-81DC3A1FF08A}"/>
              </a:ext>
            </a:extLst>
          </p:cNvPr>
          <p:cNvSpPr txBox="1"/>
          <p:nvPr/>
        </p:nvSpPr>
        <p:spPr>
          <a:xfrm>
            <a:off x="5807781" y="2711835"/>
            <a:ext cx="2981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Set the threshold</a:t>
            </a:r>
          </a:p>
        </p:txBody>
      </p:sp>
    </p:spTree>
    <p:extLst>
      <p:ext uri="{BB962C8B-B14F-4D97-AF65-F5344CB8AC3E}">
        <p14:creationId xmlns:p14="http://schemas.microsoft.com/office/powerpoint/2010/main" val="428901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3" grpId="0"/>
      <p:bldP spid="31" grpId="0" animBg="1"/>
      <p:bldP spid="35" grpId="0" animBg="1"/>
      <p:bldP spid="36" grpId="0" animBg="1"/>
      <p:bldP spid="45" grpId="0" animBg="1"/>
      <p:bldP spid="56" grpId="0" animBg="1"/>
      <p:bldP spid="57" grpId="0" animBg="1"/>
      <p:bldP spid="58" grpId="0" animBg="1"/>
      <p:bldP spid="59" grpId="0" animBg="1"/>
      <p:bldP spid="62" grpId="0"/>
      <p:bldP spid="10" grpId="0"/>
      <p:bldP spid="63" grpId="0"/>
      <p:bldP spid="64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DD99F6-C65E-4C1A-97E3-6D7731D20495}"/>
              </a:ext>
            </a:extLst>
          </p:cNvPr>
          <p:cNvCxnSpPr>
            <a:cxnSpLocks/>
          </p:cNvCxnSpPr>
          <p:nvPr/>
        </p:nvCxnSpPr>
        <p:spPr>
          <a:xfrm flipH="1">
            <a:off x="3094140" y="4973799"/>
            <a:ext cx="45678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DC25EA2-64A5-4BB9-9968-C01CA5C41019}"/>
              </a:ext>
            </a:extLst>
          </p:cNvPr>
          <p:cNvSpPr/>
          <p:nvPr/>
        </p:nvSpPr>
        <p:spPr>
          <a:xfrm>
            <a:off x="4341737" y="4764077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A14C5-EF6E-4999-92C2-DFE3CDCBD32C}"/>
              </a:ext>
            </a:extLst>
          </p:cNvPr>
          <p:cNvSpPr/>
          <p:nvPr/>
        </p:nvSpPr>
        <p:spPr>
          <a:xfrm>
            <a:off x="3289701" y="4764077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1EBE40-9B2C-4A05-B158-E86D5BD440E3}"/>
              </a:ext>
            </a:extLst>
          </p:cNvPr>
          <p:cNvSpPr/>
          <p:nvPr/>
        </p:nvSpPr>
        <p:spPr>
          <a:xfrm>
            <a:off x="3393054" y="4554354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BCD5F-A22B-4800-B492-2C48A8D0607F}"/>
              </a:ext>
            </a:extLst>
          </p:cNvPr>
          <p:cNvSpPr/>
          <p:nvPr/>
        </p:nvSpPr>
        <p:spPr>
          <a:xfrm>
            <a:off x="5190386" y="4764077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F08A2D-B8FC-4692-8321-83EC0A7EA8B2}"/>
              </a:ext>
            </a:extLst>
          </p:cNvPr>
          <p:cNvGrpSpPr/>
          <p:nvPr/>
        </p:nvGrpSpPr>
        <p:grpSpPr>
          <a:xfrm>
            <a:off x="3612985" y="3856672"/>
            <a:ext cx="1681586" cy="1117127"/>
            <a:chOff x="3612985" y="3856672"/>
            <a:chExt cx="1681586" cy="11171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0B104-4841-4AC3-A706-F6E63B668C30}"/>
                </a:ext>
              </a:extLst>
            </p:cNvPr>
            <p:cNvSpPr/>
            <p:nvPr/>
          </p:nvSpPr>
          <p:spPr>
            <a:xfrm>
              <a:off x="4856087" y="4764077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C2611D-1298-477D-8B21-DBF49330CDA6}"/>
                </a:ext>
              </a:extLst>
            </p:cNvPr>
            <p:cNvSpPr/>
            <p:nvPr/>
          </p:nvSpPr>
          <p:spPr>
            <a:xfrm>
              <a:off x="4084562" y="4764077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763613-B299-4D97-A332-62461B0EBE62}"/>
                </a:ext>
              </a:extLst>
            </p:cNvPr>
            <p:cNvSpPr/>
            <p:nvPr/>
          </p:nvSpPr>
          <p:spPr>
            <a:xfrm>
              <a:off x="3616174" y="4764077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96BB10-302E-44F1-990F-96886FD66826}"/>
                </a:ext>
              </a:extLst>
            </p:cNvPr>
            <p:cNvSpPr/>
            <p:nvPr/>
          </p:nvSpPr>
          <p:spPr>
            <a:xfrm>
              <a:off x="3781070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70572F-8602-41E1-A352-2F0553F96B4C}"/>
                </a:ext>
              </a:extLst>
            </p:cNvPr>
            <p:cNvSpPr/>
            <p:nvPr/>
          </p:nvSpPr>
          <p:spPr>
            <a:xfrm>
              <a:off x="4169086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A5A408-6098-4F14-89F2-2D3C916AA500}"/>
                </a:ext>
              </a:extLst>
            </p:cNvPr>
            <p:cNvSpPr/>
            <p:nvPr/>
          </p:nvSpPr>
          <p:spPr>
            <a:xfrm>
              <a:off x="4557102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C80D93-8333-4703-9464-E4B25FAAD9E2}"/>
                </a:ext>
              </a:extLst>
            </p:cNvPr>
            <p:cNvSpPr/>
            <p:nvPr/>
          </p:nvSpPr>
          <p:spPr>
            <a:xfrm>
              <a:off x="4845085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7FADEE-823F-467A-B68E-F0DD6BF726ED}"/>
                </a:ext>
              </a:extLst>
            </p:cNvPr>
            <p:cNvSpPr/>
            <p:nvPr/>
          </p:nvSpPr>
          <p:spPr>
            <a:xfrm>
              <a:off x="5110014" y="4554354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6B3F42-F769-4D41-B277-1494600D6667}"/>
                </a:ext>
              </a:extLst>
            </p:cNvPr>
            <p:cNvSpPr/>
            <p:nvPr/>
          </p:nvSpPr>
          <p:spPr>
            <a:xfrm>
              <a:off x="3612985" y="4344632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C48463-C0AD-4CBC-B485-C8CF3818A713}"/>
                </a:ext>
              </a:extLst>
            </p:cNvPr>
            <p:cNvSpPr/>
            <p:nvPr/>
          </p:nvSpPr>
          <p:spPr>
            <a:xfrm>
              <a:off x="3984529" y="4344631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E30E3C-B0AB-4C47-A5FF-608795E8BE99}"/>
                </a:ext>
              </a:extLst>
            </p:cNvPr>
            <p:cNvSpPr/>
            <p:nvPr/>
          </p:nvSpPr>
          <p:spPr>
            <a:xfrm>
              <a:off x="4356073" y="4344630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46C0AF-F95A-4547-9453-9A9D2DB15AC5}"/>
                </a:ext>
              </a:extLst>
            </p:cNvPr>
            <p:cNvSpPr/>
            <p:nvPr/>
          </p:nvSpPr>
          <p:spPr>
            <a:xfrm>
              <a:off x="4727617" y="4344629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FE9FC2-D1FF-4C66-A068-441A204CF0A1}"/>
                </a:ext>
              </a:extLst>
            </p:cNvPr>
            <p:cNvSpPr/>
            <p:nvPr/>
          </p:nvSpPr>
          <p:spPr>
            <a:xfrm>
              <a:off x="3857491" y="4134907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5EAC7D-841D-4C0A-9606-05855695D625}"/>
                </a:ext>
              </a:extLst>
            </p:cNvPr>
            <p:cNvSpPr/>
            <p:nvPr/>
          </p:nvSpPr>
          <p:spPr>
            <a:xfrm>
              <a:off x="4169085" y="4111111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A8CA27-1657-436F-9DB5-69C230EE9F9C}"/>
                </a:ext>
              </a:extLst>
            </p:cNvPr>
            <p:cNvSpPr/>
            <p:nvPr/>
          </p:nvSpPr>
          <p:spPr>
            <a:xfrm>
              <a:off x="4510876" y="4098575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1369D2-89D0-4947-AE03-8A38E7C939ED}"/>
                </a:ext>
              </a:extLst>
            </p:cNvPr>
            <p:cNvSpPr/>
            <p:nvPr/>
          </p:nvSpPr>
          <p:spPr>
            <a:xfrm>
              <a:off x="4459222" y="3856672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E309F0-6DF4-4A73-8389-2F80A5C4B75D}"/>
                </a:ext>
              </a:extLst>
            </p:cNvPr>
            <p:cNvSpPr/>
            <p:nvPr/>
          </p:nvSpPr>
          <p:spPr>
            <a:xfrm>
              <a:off x="3978431" y="3884003"/>
              <a:ext cx="184557" cy="20972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20A844F-7D72-403D-AA93-F4D11394A43F}"/>
              </a:ext>
            </a:extLst>
          </p:cNvPr>
          <p:cNvSpPr/>
          <p:nvPr/>
        </p:nvSpPr>
        <p:spPr>
          <a:xfrm>
            <a:off x="5917577" y="4773273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99AE30-2DB5-491D-BBC4-F1BD2F83719C}"/>
              </a:ext>
            </a:extLst>
          </p:cNvPr>
          <p:cNvSpPr/>
          <p:nvPr/>
        </p:nvSpPr>
        <p:spPr>
          <a:xfrm>
            <a:off x="7237032" y="4754882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F8597-C92B-4997-B9E4-C15A4BEEA219}"/>
              </a:ext>
            </a:extLst>
          </p:cNvPr>
          <p:cNvSpPr/>
          <p:nvPr/>
        </p:nvSpPr>
        <p:spPr>
          <a:xfrm>
            <a:off x="6632706" y="4754882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09D292-12AD-4341-896A-A0920713E394}"/>
              </a:ext>
            </a:extLst>
          </p:cNvPr>
          <p:cNvSpPr/>
          <p:nvPr/>
        </p:nvSpPr>
        <p:spPr>
          <a:xfrm>
            <a:off x="6296210" y="4748596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FDF09F-EA82-496A-BEE0-CBAFAB7FB560}"/>
              </a:ext>
            </a:extLst>
          </p:cNvPr>
          <p:cNvSpPr txBox="1"/>
          <p:nvPr/>
        </p:nvSpPr>
        <p:spPr>
          <a:xfrm>
            <a:off x="3997481" y="5587488"/>
            <a:ext cx="2981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Anomaly score axis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65BE5E-F0FF-4A91-B39C-1ED3856A4870}"/>
              </a:ext>
            </a:extLst>
          </p:cNvPr>
          <p:cNvSpPr txBox="1"/>
          <p:nvPr/>
        </p:nvSpPr>
        <p:spPr>
          <a:xfrm>
            <a:off x="5233923" y="510057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0.0034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73D3ED-12F4-4064-9C9E-CA4AC00D1100}"/>
              </a:ext>
            </a:extLst>
          </p:cNvPr>
          <p:cNvSpPr txBox="1"/>
          <p:nvPr/>
        </p:nvSpPr>
        <p:spPr>
          <a:xfrm>
            <a:off x="2706163" y="511188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0.00224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E0DD35-E120-4E25-9687-BBDBF95F062E}"/>
              </a:ext>
            </a:extLst>
          </p:cNvPr>
          <p:cNvSpPr txBox="1"/>
          <p:nvPr/>
        </p:nvSpPr>
        <p:spPr>
          <a:xfrm>
            <a:off x="7329310" y="509597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0.0044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7A716C-1F44-4557-B7C3-B43005DB67F3}"/>
              </a:ext>
            </a:extLst>
          </p:cNvPr>
          <p:cNvCxnSpPr/>
          <p:nvPr/>
        </p:nvCxnSpPr>
        <p:spPr>
          <a:xfrm>
            <a:off x="5600700" y="2530081"/>
            <a:ext cx="0" cy="244371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D82A37-C5EC-4058-9533-19BD6456E7E2}"/>
              </a:ext>
            </a:extLst>
          </p:cNvPr>
          <p:cNvSpPr txBox="1"/>
          <p:nvPr/>
        </p:nvSpPr>
        <p:spPr>
          <a:xfrm>
            <a:off x="5807781" y="2711835"/>
            <a:ext cx="2981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Set the threshold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4EAC34F-52BE-4CE7-963A-442055D16EBD}"/>
              </a:ext>
            </a:extLst>
          </p:cNvPr>
          <p:cNvSpPr/>
          <p:nvPr/>
        </p:nvSpPr>
        <p:spPr>
          <a:xfrm>
            <a:off x="3070179" y="3571255"/>
            <a:ext cx="2600325" cy="1333502"/>
          </a:xfrm>
          <a:custGeom>
            <a:avLst/>
            <a:gdLst>
              <a:gd name="connsiteX0" fmla="*/ 0 w 2600325"/>
              <a:gd name="connsiteY0" fmla="*/ 1323977 h 1333502"/>
              <a:gd name="connsiteX1" fmla="*/ 1266825 w 2600325"/>
              <a:gd name="connsiteY1" fmla="*/ 2 h 1333502"/>
              <a:gd name="connsiteX2" fmla="*/ 2600325 w 2600325"/>
              <a:gd name="connsiteY2" fmla="*/ 1333502 h 133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325" h="1333502">
                <a:moveTo>
                  <a:pt x="0" y="1323977"/>
                </a:moveTo>
                <a:cubicBezTo>
                  <a:pt x="416719" y="661196"/>
                  <a:pt x="833438" y="-1585"/>
                  <a:pt x="1266825" y="2"/>
                </a:cubicBezTo>
                <a:cubicBezTo>
                  <a:pt x="1700212" y="1589"/>
                  <a:pt x="2150268" y="667545"/>
                  <a:pt x="2600325" y="1333502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3A4F05-81AC-468B-A14E-1EDA0C374CB6}"/>
              </a:ext>
            </a:extLst>
          </p:cNvPr>
          <p:cNvSpPr txBox="1"/>
          <p:nvPr/>
        </p:nvSpPr>
        <p:spPr>
          <a:xfrm>
            <a:off x="930206" y="3165826"/>
            <a:ext cx="29814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Assume to be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53452A-6454-4EDB-BFEB-43DE2D7C9B30}"/>
                  </a:ext>
                </a:extLst>
              </p:cNvPr>
              <p:cNvSpPr txBox="1"/>
              <p:nvPr/>
            </p:nvSpPr>
            <p:spPr>
              <a:xfrm>
                <a:off x="3976947" y="5022338"/>
                <a:ext cx="533929" cy="584775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53452A-6454-4EDB-BFEB-43DE2D7C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47" y="5022338"/>
                <a:ext cx="53392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79822A-E7E9-417E-BEC8-C35B51F7CA48}"/>
              </a:ext>
            </a:extLst>
          </p:cNvPr>
          <p:cNvCxnSpPr>
            <a:cxnSpLocks/>
          </p:cNvCxnSpPr>
          <p:nvPr/>
        </p:nvCxnSpPr>
        <p:spPr>
          <a:xfrm>
            <a:off x="4359580" y="2675410"/>
            <a:ext cx="1155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874365-17A6-4B6D-A97B-86E7A93CA100}"/>
                  </a:ext>
                </a:extLst>
              </p:cNvPr>
              <p:cNvSpPr txBox="1"/>
              <p:nvPr/>
            </p:nvSpPr>
            <p:spPr>
              <a:xfrm>
                <a:off x="4070709" y="1550609"/>
                <a:ext cx="1881669" cy="584775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874365-17A6-4B6D-A97B-86E7A93CA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709" y="1550609"/>
                <a:ext cx="188166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16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aluation Metrics Part 3. ROC Curve and AUC score Explained and… | by  Siladittya Manna | The Owl | Medium">
            <a:extLst>
              <a:ext uri="{FF2B5EF4-FFF2-40B4-BE49-F238E27FC236}">
                <a16:creationId xmlns:a16="http://schemas.microsoft.com/office/drawing/2014/main" id="{FC8A938A-F35A-43B3-8CE5-4EF71FB00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2900"/>
            <a:ext cx="82296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AEE7-43A2-42BF-8EB2-DCCF633B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51300"/>
            <a:ext cx="10515600" cy="1325563"/>
          </a:xfrm>
        </p:spPr>
        <p:txBody>
          <a:bodyPr/>
          <a:lstStyle/>
          <a:p>
            <a:r>
              <a:rPr lang="en-IN" dirty="0"/>
              <a:t>Real life example of industrial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3D9AB-B413-491D-BA0A-4EDD1FE27F4B}"/>
              </a:ext>
            </a:extLst>
          </p:cNvPr>
          <p:cNvSpPr txBox="1"/>
          <p:nvPr/>
        </p:nvSpPr>
        <p:spPr>
          <a:xfrm>
            <a:off x="304346" y="2591300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1F41D3-EB90-4749-AD3B-BF1466634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72" y="2384502"/>
            <a:ext cx="1460036" cy="1460036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7E6905-1C5C-4E0A-9240-286D1A5A5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2384503"/>
            <a:ext cx="1460036" cy="1460036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41D350-C774-4F6E-9DC2-7BD8E34A4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64" y="2384502"/>
            <a:ext cx="1460037" cy="146003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FCE6A2-1250-4AF2-BCEC-295839D35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305" y="2384502"/>
            <a:ext cx="1398933" cy="139893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8CD7A6-2984-4A93-A13B-9FB376955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5092117"/>
            <a:ext cx="1460036" cy="146003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FA912C-98E6-4205-9F61-D61F214C4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5672" y="5092116"/>
            <a:ext cx="1460036" cy="146003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D55215-60A6-4D0F-B6FB-15773F15F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6329" y="5092116"/>
            <a:ext cx="1460037" cy="14600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FA8B4E-0B8A-46E5-870C-BDF1AADDB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9305" y="5092116"/>
            <a:ext cx="1398933" cy="13989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BB1258-F0AC-4E7C-A74A-48B85F5D2BF4}"/>
              </a:ext>
            </a:extLst>
          </p:cNvPr>
          <p:cNvSpPr txBox="1"/>
          <p:nvPr/>
        </p:nvSpPr>
        <p:spPr>
          <a:xfrm>
            <a:off x="304346" y="5560524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Abnormal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F9B4A-5DD0-4CCA-9999-D3D353A079B7}"/>
              </a:ext>
            </a:extLst>
          </p:cNvPr>
          <p:cNvSpPr txBox="1"/>
          <p:nvPr/>
        </p:nvSpPr>
        <p:spPr>
          <a:xfrm>
            <a:off x="268090" y="3236181"/>
            <a:ext cx="1907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Very high number </a:t>
            </a:r>
          </a:p>
          <a:p>
            <a:r>
              <a:rPr lang="en-IN" dirty="0"/>
              <a:t>of images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0B5895-CA49-4504-8D3F-34BFBFAA69D7}"/>
              </a:ext>
            </a:extLst>
          </p:cNvPr>
          <p:cNvSpPr txBox="1"/>
          <p:nvPr/>
        </p:nvSpPr>
        <p:spPr>
          <a:xfrm>
            <a:off x="268089" y="6077979"/>
            <a:ext cx="186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Very low number </a:t>
            </a:r>
          </a:p>
          <a:p>
            <a:r>
              <a:rPr lang="en-IN" dirty="0"/>
              <a:t>of images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42406D-468F-4F42-93A6-AE4362B6D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5092116"/>
            <a:ext cx="1460036" cy="146003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8274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A02E7A-D477-475A-AF58-805D948A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55" y="458382"/>
            <a:ext cx="6293485" cy="61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6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AEE7-43A2-42BF-8EB2-DCCF633B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51300"/>
            <a:ext cx="10515600" cy="1325563"/>
          </a:xfrm>
        </p:spPr>
        <p:txBody>
          <a:bodyPr/>
          <a:lstStyle/>
          <a:p>
            <a:r>
              <a:rPr lang="en-IN" dirty="0"/>
              <a:t>Application in the industry </a:t>
            </a:r>
            <a:br>
              <a:rPr lang="en-IN" dirty="0"/>
            </a:br>
            <a:r>
              <a:rPr lang="en-IN" dirty="0"/>
              <a:t>(inspection during production)</a:t>
            </a:r>
          </a:p>
        </p:txBody>
      </p:sp>
      <p:pic>
        <p:nvPicPr>
          <p:cNvPr id="1028" name="Picture 4" descr="AI-Based Visual Inspection Tips and Tricks - MATLAB &amp; Simulink">
            <a:extLst>
              <a:ext uri="{FF2B5EF4-FFF2-40B4-BE49-F238E27FC236}">
                <a16:creationId xmlns:a16="http://schemas.microsoft.com/office/drawing/2014/main" id="{43EC82AF-8C27-4381-88D5-581B8266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12" y="1881493"/>
            <a:ext cx="81248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5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99E8140-24E1-40DD-83F5-3030EDD4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08" y="1805662"/>
            <a:ext cx="1460036" cy="146003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20D3EC-61D2-4FD9-BCF9-D422639F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8" y="1922147"/>
            <a:ext cx="1460037" cy="146003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BAEE7-43A2-42BF-8EB2-DCCF633B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51300"/>
            <a:ext cx="10515600" cy="1325563"/>
          </a:xfrm>
        </p:spPr>
        <p:txBody>
          <a:bodyPr/>
          <a:lstStyle/>
          <a:p>
            <a:r>
              <a:rPr lang="en-IN" dirty="0"/>
              <a:t>The naïve method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4EBC67-A68D-4E7F-8701-3C9AD45E6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76" y="2131169"/>
            <a:ext cx="1344648" cy="1344648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B0356A-E15E-48E7-95CF-6DF41729C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39" y="2412049"/>
            <a:ext cx="1398933" cy="1398933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66DA98-875C-40BD-B59A-129EBB870C50}"/>
              </a:ext>
            </a:extLst>
          </p:cNvPr>
          <p:cNvSpPr txBox="1"/>
          <p:nvPr/>
        </p:nvSpPr>
        <p:spPr>
          <a:xfrm>
            <a:off x="1467536" y="4091862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pic>
        <p:nvPicPr>
          <p:cNvPr id="2050" name="Picture 2" descr="Convolutional Autoencoder: Clustering Images with Neural Networks">
            <a:extLst>
              <a:ext uri="{FF2B5EF4-FFF2-40B4-BE49-F238E27FC236}">
                <a16:creationId xmlns:a16="http://schemas.microsoft.com/office/drawing/2014/main" id="{32BD4D9B-C197-44C2-9729-190F3E6D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64" y="2248424"/>
            <a:ext cx="3530695" cy="11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317328-D1BF-44D7-8F87-3B9D1461EDE6}"/>
              </a:ext>
            </a:extLst>
          </p:cNvPr>
          <p:cNvSpPr txBox="1"/>
          <p:nvPr/>
        </p:nvSpPr>
        <p:spPr>
          <a:xfrm>
            <a:off x="5202759" y="4038951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Autoencoder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FE9B8-EA65-4678-B81F-89B9430B031F}"/>
              </a:ext>
            </a:extLst>
          </p:cNvPr>
          <p:cNvSpPr txBox="1"/>
          <p:nvPr/>
        </p:nvSpPr>
        <p:spPr>
          <a:xfrm>
            <a:off x="9113026" y="4091862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C887-9F7E-40BD-B713-D3BB870D4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460" y="1922536"/>
            <a:ext cx="1823212" cy="18323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E6D7A3C-6E36-47AF-9E68-68EC1723A37F}"/>
              </a:ext>
            </a:extLst>
          </p:cNvPr>
          <p:cNvSpPr txBox="1"/>
          <p:nvPr/>
        </p:nvSpPr>
        <p:spPr>
          <a:xfrm>
            <a:off x="973421" y="6011762"/>
            <a:ext cx="7151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Anomaly Score </a:t>
            </a:r>
            <a:r>
              <a:rPr lang="en-IN" sz="2800" dirty="0">
                <a:solidFill>
                  <a:srgbClr val="FFFF00"/>
                </a:solidFill>
              </a:rPr>
              <a:t>= MSE(                 -               )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04304AF-4AF2-4365-AFBE-504F27055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28" y="5681710"/>
            <a:ext cx="1117515" cy="1117515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D18565C-1F23-4D00-9CF1-04C7959D1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371" y="5660594"/>
            <a:ext cx="1174688" cy="118057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5A3E4C8-F51D-4876-A97C-728CE53EAB59}"/>
              </a:ext>
            </a:extLst>
          </p:cNvPr>
          <p:cNvSpPr txBox="1"/>
          <p:nvPr/>
        </p:nvSpPr>
        <p:spPr>
          <a:xfrm>
            <a:off x="4633822" y="4972286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(3,256,256)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CB5F21-B93F-4BAD-9CF0-38D196CB5078}"/>
              </a:ext>
            </a:extLst>
          </p:cNvPr>
          <p:cNvSpPr txBox="1"/>
          <p:nvPr/>
        </p:nvSpPr>
        <p:spPr>
          <a:xfrm>
            <a:off x="6339582" y="499327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(3,256,256)</a:t>
            </a:r>
          </a:p>
        </p:txBody>
      </p:sp>
    </p:spTree>
    <p:extLst>
      <p:ext uri="{BB962C8B-B14F-4D97-AF65-F5344CB8AC3E}">
        <p14:creationId xmlns:p14="http://schemas.microsoft.com/office/powerpoint/2010/main" val="151399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4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209C1-AFDF-43BA-9E13-5F540F28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4" y="1198556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7E399C-F0C7-4F5E-9F48-FAB900DC6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741436"/>
            <a:ext cx="83343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AA06C-7F17-44F3-911E-810304022CB3}"/>
              </a:ext>
            </a:extLst>
          </p:cNvPr>
          <p:cNvSpPr txBox="1"/>
          <p:nvPr/>
        </p:nvSpPr>
        <p:spPr>
          <a:xfrm>
            <a:off x="242441" y="2710472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DE797-B832-430C-81CE-0A9EBE258351}"/>
              </a:ext>
            </a:extLst>
          </p:cNvPr>
          <p:cNvSpPr txBox="1"/>
          <p:nvPr/>
        </p:nvSpPr>
        <p:spPr>
          <a:xfrm>
            <a:off x="4003086" y="3167390"/>
            <a:ext cx="4185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Pretrained </a:t>
            </a:r>
            <a:r>
              <a:rPr lang="en-IN" sz="2800" dirty="0" err="1">
                <a:solidFill>
                  <a:srgbClr val="FFFF00"/>
                </a:solidFill>
              </a:rPr>
              <a:t>resnet</a:t>
            </a:r>
            <a:r>
              <a:rPr lang="en-IN" sz="2800" dirty="0">
                <a:solidFill>
                  <a:srgbClr val="FFFF00"/>
                </a:solidFill>
              </a:rPr>
              <a:t> 50 model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FAD8617C-C25F-4E7D-BE21-35ADF8D45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408"/>
              </p:ext>
            </p:extLst>
          </p:nvPr>
        </p:nvGraphicFramePr>
        <p:xfrm>
          <a:off x="10874159" y="439176"/>
          <a:ext cx="36497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971">
                  <a:extLst>
                    <a:ext uri="{9D8B030D-6E8A-4147-A177-3AD203B41FA5}">
                      <a16:colId xmlns:a16="http://schemas.microsoft.com/office/drawing/2014/main" val="2302295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35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90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5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0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586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195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1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62432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025B557-7BA9-4125-973A-93D5241F365C}"/>
              </a:ext>
            </a:extLst>
          </p:cNvPr>
          <p:cNvSpPr txBox="1"/>
          <p:nvPr/>
        </p:nvSpPr>
        <p:spPr>
          <a:xfrm>
            <a:off x="10489822" y="3405896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(2048)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C43D0F-803D-41E5-B93D-9196BF44CC64}"/>
              </a:ext>
            </a:extLst>
          </p:cNvPr>
          <p:cNvCxnSpPr/>
          <p:nvPr/>
        </p:nvCxnSpPr>
        <p:spPr>
          <a:xfrm>
            <a:off x="6096000" y="2210540"/>
            <a:ext cx="0" cy="2166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D22DF0-D1E4-466F-8B5F-5DCCA4CEAE0B}"/>
              </a:ext>
            </a:extLst>
          </p:cNvPr>
          <p:cNvCxnSpPr/>
          <p:nvPr/>
        </p:nvCxnSpPr>
        <p:spPr>
          <a:xfrm>
            <a:off x="8041690" y="2210540"/>
            <a:ext cx="0" cy="2166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FC5D9A-7DAA-4870-B3F9-FF94D34D67B0}"/>
              </a:ext>
            </a:extLst>
          </p:cNvPr>
          <p:cNvSpPr/>
          <p:nvPr/>
        </p:nvSpPr>
        <p:spPr>
          <a:xfrm>
            <a:off x="4981435" y="4719295"/>
            <a:ext cx="1380156" cy="11265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762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5C1179-EEF3-412F-B3B5-A7D14A48EB17}"/>
              </a:ext>
            </a:extLst>
          </p:cNvPr>
          <p:cNvSpPr/>
          <p:nvPr/>
        </p:nvSpPr>
        <p:spPr>
          <a:xfrm>
            <a:off x="7340708" y="5177981"/>
            <a:ext cx="700982" cy="6678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1524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1190C-C77A-4F62-B1F7-BF72146ED10B}"/>
              </a:ext>
            </a:extLst>
          </p:cNvPr>
          <p:cNvSpPr txBox="1"/>
          <p:nvPr/>
        </p:nvSpPr>
        <p:spPr>
          <a:xfrm>
            <a:off x="4981435" y="6116564"/>
            <a:ext cx="195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(512, 28, 28)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1035A-8AF3-4056-AACD-0E1224E7174B}"/>
              </a:ext>
            </a:extLst>
          </p:cNvPr>
          <p:cNvSpPr txBox="1"/>
          <p:nvPr/>
        </p:nvSpPr>
        <p:spPr>
          <a:xfrm>
            <a:off x="7210823" y="6116564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(1024, 14, 14)</a:t>
            </a: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F08CFB82-21E8-4286-B4B5-D0B4F2DB01ED}"/>
              </a:ext>
            </a:extLst>
          </p:cNvPr>
          <p:cNvSpPr/>
          <p:nvPr/>
        </p:nvSpPr>
        <p:spPr>
          <a:xfrm>
            <a:off x="10263187" y="384282"/>
            <a:ext cx="1632027" cy="3102015"/>
          </a:xfrm>
          <a:prstGeom prst="mathMultiply">
            <a:avLst>
              <a:gd name="adj1" fmla="val 178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04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6" grpId="0" animBg="1"/>
      <p:bldP spid="17" grpId="0"/>
      <p:bldP spid="18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209C1-AFDF-43BA-9E13-5F540F28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4" y="1198556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AA06C-7F17-44F3-911E-810304022CB3}"/>
              </a:ext>
            </a:extLst>
          </p:cNvPr>
          <p:cNvSpPr txBox="1"/>
          <p:nvPr/>
        </p:nvSpPr>
        <p:spPr>
          <a:xfrm>
            <a:off x="242441" y="2710472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FC5D9A-7DAA-4870-B3F9-FF94D34D67B0}"/>
              </a:ext>
            </a:extLst>
          </p:cNvPr>
          <p:cNvSpPr/>
          <p:nvPr/>
        </p:nvSpPr>
        <p:spPr>
          <a:xfrm>
            <a:off x="3609835" y="1508511"/>
            <a:ext cx="1380156" cy="11265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762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5C1179-EEF3-412F-B3B5-A7D14A48EB17}"/>
              </a:ext>
            </a:extLst>
          </p:cNvPr>
          <p:cNvSpPr/>
          <p:nvPr/>
        </p:nvSpPr>
        <p:spPr>
          <a:xfrm>
            <a:off x="204412" y="5223285"/>
            <a:ext cx="700982" cy="6678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1524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1190C-C77A-4F62-B1F7-BF72146ED10B}"/>
              </a:ext>
            </a:extLst>
          </p:cNvPr>
          <p:cNvSpPr txBox="1"/>
          <p:nvPr/>
        </p:nvSpPr>
        <p:spPr>
          <a:xfrm>
            <a:off x="3609835" y="2905780"/>
            <a:ext cx="195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(512, 28, 28)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1035A-8AF3-4056-AACD-0E1224E7174B}"/>
              </a:ext>
            </a:extLst>
          </p:cNvPr>
          <p:cNvSpPr txBox="1"/>
          <p:nvPr/>
        </p:nvSpPr>
        <p:spPr>
          <a:xfrm>
            <a:off x="74527" y="6161868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(1024, 14, 14)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1456353-DC16-44B3-88FD-C7DCA5F2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614" y="-343451"/>
            <a:ext cx="10515600" cy="1325563"/>
          </a:xfrm>
        </p:spPr>
        <p:txBody>
          <a:bodyPr/>
          <a:lstStyle/>
          <a:p>
            <a:r>
              <a:rPr lang="en-IN" dirty="0"/>
              <a:t>How to aggregate the features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3F9398-D8C7-4C51-A504-85E94780FF07}"/>
              </a:ext>
            </a:extLst>
          </p:cNvPr>
          <p:cNvCxnSpPr>
            <a:cxnSpLocks/>
          </p:cNvCxnSpPr>
          <p:nvPr/>
        </p:nvCxnSpPr>
        <p:spPr>
          <a:xfrm>
            <a:off x="2468217" y="5406993"/>
            <a:ext cx="1258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BA40D3-FF31-4EEE-8158-81C1118DA9D1}"/>
              </a:ext>
            </a:extLst>
          </p:cNvPr>
          <p:cNvSpPr txBox="1"/>
          <p:nvPr/>
        </p:nvSpPr>
        <p:spPr>
          <a:xfrm>
            <a:off x="2389007" y="5406993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Up scale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92942-F0CB-4B15-B87E-8A33BB4D588E}"/>
              </a:ext>
            </a:extLst>
          </p:cNvPr>
          <p:cNvSpPr/>
          <p:nvPr/>
        </p:nvSpPr>
        <p:spPr>
          <a:xfrm>
            <a:off x="7569367" y="2519344"/>
            <a:ext cx="1134735" cy="111126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20605E-F39F-483B-AE4D-D926EACDDFCA}"/>
              </a:ext>
            </a:extLst>
          </p:cNvPr>
          <p:cNvSpPr txBox="1"/>
          <p:nvPr/>
        </p:nvSpPr>
        <p:spPr>
          <a:xfrm>
            <a:off x="4031042" y="5930213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(1024, 28, 28)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6B8A0-9DB5-4D69-A2AA-6F88B27D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78" y="3851243"/>
            <a:ext cx="3750986" cy="3602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22AB31-F515-4A66-8A89-CE0B76D2332C}"/>
              </a:ext>
            </a:extLst>
          </p:cNvPr>
          <p:cNvCxnSpPr>
            <a:cxnSpLocks/>
          </p:cNvCxnSpPr>
          <p:nvPr/>
        </p:nvCxnSpPr>
        <p:spPr>
          <a:xfrm>
            <a:off x="5466521" y="2071761"/>
            <a:ext cx="2276062" cy="9003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2934BA-9B38-4DD5-9889-6A7DFF985CD7}"/>
              </a:ext>
            </a:extLst>
          </p:cNvPr>
          <p:cNvCxnSpPr>
            <a:cxnSpLocks/>
          </p:cNvCxnSpPr>
          <p:nvPr/>
        </p:nvCxnSpPr>
        <p:spPr>
          <a:xfrm flipV="1">
            <a:off x="5960164" y="3167390"/>
            <a:ext cx="1782419" cy="1939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FFE27-D8A4-4A8F-8B60-E42343EF61D2}"/>
              </a:ext>
            </a:extLst>
          </p:cNvPr>
          <p:cNvSpPr/>
          <p:nvPr/>
        </p:nvSpPr>
        <p:spPr>
          <a:xfrm>
            <a:off x="3879574" y="4700576"/>
            <a:ext cx="1134735" cy="111126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1524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9ACF5-4462-4F97-8E29-A1A8C66DF08E}"/>
              </a:ext>
            </a:extLst>
          </p:cNvPr>
          <p:cNvSpPr txBox="1"/>
          <p:nvPr/>
        </p:nvSpPr>
        <p:spPr>
          <a:xfrm>
            <a:off x="8407572" y="3846930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(1536, 28, 28)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D04323-FF01-48B4-AF38-95496070B59A}"/>
              </a:ext>
            </a:extLst>
          </p:cNvPr>
          <p:cNvSpPr txBox="1"/>
          <p:nvPr/>
        </p:nvSpPr>
        <p:spPr>
          <a:xfrm>
            <a:off x="65970" y="3068759"/>
            <a:ext cx="195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(3, 224, 224)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E49D80-6761-4D18-860F-B2ACF493D1C1}"/>
              </a:ext>
            </a:extLst>
          </p:cNvPr>
          <p:cNvSpPr txBox="1"/>
          <p:nvPr/>
        </p:nvSpPr>
        <p:spPr>
          <a:xfrm>
            <a:off x="8018154" y="1458711"/>
            <a:ext cx="2847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Extracted features</a:t>
            </a:r>
          </a:p>
        </p:txBody>
      </p:sp>
    </p:spTree>
    <p:extLst>
      <p:ext uri="{BB962C8B-B14F-4D97-AF65-F5344CB8AC3E}">
        <p14:creationId xmlns:p14="http://schemas.microsoft.com/office/powerpoint/2010/main" val="29732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/>
      <p:bldP spid="18" grpId="0"/>
      <p:bldP spid="20" grpId="0"/>
      <p:bldP spid="21" grpId="0" animBg="1"/>
      <p:bldP spid="22" grpId="0"/>
      <p:bldP spid="26" grpId="0" animBg="1"/>
      <p:bldP spid="27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209C1-AFDF-43BA-9E13-5F540F28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654" y="1212184"/>
            <a:ext cx="1447960" cy="142070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1456353-DC16-44B3-88FD-C7DCA5F2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614" y="-343451"/>
            <a:ext cx="10515600" cy="1325563"/>
          </a:xfrm>
        </p:spPr>
        <p:txBody>
          <a:bodyPr/>
          <a:lstStyle/>
          <a:p>
            <a:r>
              <a:rPr lang="en-IN" dirty="0"/>
              <a:t>How to train an autoencoder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92942-F0CB-4B15-B87E-8A33BB4D588E}"/>
              </a:ext>
            </a:extLst>
          </p:cNvPr>
          <p:cNvSpPr/>
          <p:nvPr/>
        </p:nvSpPr>
        <p:spPr>
          <a:xfrm>
            <a:off x="9422916" y="1874081"/>
            <a:ext cx="838273" cy="954107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9ACF5-4462-4F97-8E29-A1A8C66DF08E}"/>
              </a:ext>
            </a:extLst>
          </p:cNvPr>
          <p:cNvSpPr txBox="1"/>
          <p:nvPr/>
        </p:nvSpPr>
        <p:spPr>
          <a:xfrm>
            <a:off x="3560025" y="3068759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(1536, 28, 28)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D04323-FF01-48B4-AF38-95496070B59A}"/>
              </a:ext>
            </a:extLst>
          </p:cNvPr>
          <p:cNvSpPr txBox="1"/>
          <p:nvPr/>
        </p:nvSpPr>
        <p:spPr>
          <a:xfrm>
            <a:off x="-10060" y="2802488"/>
            <a:ext cx="195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(3, 224, 224)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E49D80-6761-4D18-860F-B2ACF493D1C1}"/>
              </a:ext>
            </a:extLst>
          </p:cNvPr>
          <p:cNvSpPr txBox="1"/>
          <p:nvPr/>
        </p:nvSpPr>
        <p:spPr>
          <a:xfrm>
            <a:off x="3061349" y="972218"/>
            <a:ext cx="2847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Extracted features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9A2399-031C-483C-A56C-6C43356793E5}"/>
              </a:ext>
            </a:extLst>
          </p:cNvPr>
          <p:cNvCxnSpPr>
            <a:cxnSpLocks/>
          </p:cNvCxnSpPr>
          <p:nvPr/>
        </p:nvCxnSpPr>
        <p:spPr>
          <a:xfrm>
            <a:off x="1802392" y="1882558"/>
            <a:ext cx="1258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49C549-0B90-4E7D-9E81-9E1651DDF5D2}"/>
              </a:ext>
            </a:extLst>
          </p:cNvPr>
          <p:cNvSpPr txBox="1"/>
          <p:nvPr/>
        </p:nvSpPr>
        <p:spPr>
          <a:xfrm>
            <a:off x="1744246" y="1938313"/>
            <a:ext cx="15985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Backbone</a:t>
            </a:r>
          </a:p>
          <a:p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Resnet</a:t>
            </a:r>
          </a:p>
        </p:txBody>
      </p:sp>
      <p:pic>
        <p:nvPicPr>
          <p:cNvPr id="31" name="Picture 2" descr="Convolutional Autoencoder: Clustering Images with Neural Networks">
            <a:extLst>
              <a:ext uri="{FF2B5EF4-FFF2-40B4-BE49-F238E27FC236}">
                <a16:creationId xmlns:a16="http://schemas.microsoft.com/office/drawing/2014/main" id="{393E5738-6B2F-4E22-A4C1-70C820A6A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065" y="1529896"/>
            <a:ext cx="3196800" cy="11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F1FA6C-010F-4205-B310-661C81DC9D7E}"/>
              </a:ext>
            </a:extLst>
          </p:cNvPr>
          <p:cNvSpPr/>
          <p:nvPr/>
        </p:nvSpPr>
        <p:spPr>
          <a:xfrm>
            <a:off x="3140889" y="2034957"/>
            <a:ext cx="838273" cy="95410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C4B0CB-9938-4E78-90C5-F045B5C040C1}"/>
              </a:ext>
            </a:extLst>
          </p:cNvPr>
          <p:cNvSpPr txBox="1"/>
          <p:nvPr/>
        </p:nvSpPr>
        <p:spPr>
          <a:xfrm>
            <a:off x="9806001" y="3068759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(1536, 28, 28)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B81EF2-B4C0-46B6-BA6C-365D1F400FFA}"/>
              </a:ext>
            </a:extLst>
          </p:cNvPr>
          <p:cNvSpPr txBox="1"/>
          <p:nvPr/>
        </p:nvSpPr>
        <p:spPr>
          <a:xfrm>
            <a:off x="8779620" y="774581"/>
            <a:ext cx="3575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Reconstructed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8BD8C-6A93-4762-BD69-8982F7C8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12" y="4392455"/>
            <a:ext cx="1721212" cy="16888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B40F56-AEE2-499B-8564-5BABD97BE6F9}"/>
              </a:ext>
            </a:extLst>
          </p:cNvPr>
          <p:cNvCxnSpPr>
            <a:cxnSpLocks/>
          </p:cNvCxnSpPr>
          <p:nvPr/>
        </p:nvCxnSpPr>
        <p:spPr>
          <a:xfrm>
            <a:off x="5243332" y="2942567"/>
            <a:ext cx="2395959" cy="11397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30F734-B1E6-465D-845E-1058A787DA8E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7824516" y="2828188"/>
            <a:ext cx="2017537" cy="1245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042AD1C-0CDA-468D-BB9B-ED47879B6816}"/>
              </a:ext>
            </a:extLst>
          </p:cNvPr>
          <p:cNvSpPr txBox="1"/>
          <p:nvPr/>
        </p:nvSpPr>
        <p:spPr>
          <a:xfrm>
            <a:off x="7267817" y="3344837"/>
            <a:ext cx="804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MSE 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FE8B69-601F-44BB-82A4-63602E926559}"/>
              </a:ext>
            </a:extLst>
          </p:cNvPr>
          <p:cNvSpPr txBox="1"/>
          <p:nvPr/>
        </p:nvSpPr>
        <p:spPr>
          <a:xfrm>
            <a:off x="7150662" y="6001054"/>
            <a:ext cx="1275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(28, 28)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C59615-E6A1-4145-86C5-AEC13354D5D6}"/>
              </a:ext>
            </a:extLst>
          </p:cNvPr>
          <p:cNvCxnSpPr>
            <a:cxnSpLocks/>
          </p:cNvCxnSpPr>
          <p:nvPr/>
        </p:nvCxnSpPr>
        <p:spPr>
          <a:xfrm flipV="1">
            <a:off x="9081653" y="5236861"/>
            <a:ext cx="90839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371E59-A1C1-49D8-86F1-3391DD9446FE}"/>
              </a:ext>
            </a:extLst>
          </p:cNvPr>
          <p:cNvSpPr txBox="1"/>
          <p:nvPr/>
        </p:nvSpPr>
        <p:spPr>
          <a:xfrm>
            <a:off x="7075445" y="6421000"/>
            <a:ext cx="170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  <a:highlight>
                  <a:srgbClr val="FFFF00"/>
                </a:highlight>
              </a:rPr>
              <a:t>Anomaly Map 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30473A-7B37-4B4E-A55F-8E4572BD61AA}"/>
              </a:ext>
            </a:extLst>
          </p:cNvPr>
          <p:cNvSpPr txBox="1"/>
          <p:nvPr/>
        </p:nvSpPr>
        <p:spPr>
          <a:xfrm>
            <a:off x="8594424" y="4636336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Mean of top 10 values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DCAE41-8117-4BCF-9240-F50CE282034F}"/>
              </a:ext>
            </a:extLst>
          </p:cNvPr>
          <p:cNvSpPr txBox="1"/>
          <p:nvPr/>
        </p:nvSpPr>
        <p:spPr>
          <a:xfrm>
            <a:off x="10650976" y="5052195"/>
            <a:ext cx="170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  <a:highlight>
                  <a:srgbClr val="FFFF00"/>
                </a:highlight>
              </a:rPr>
              <a:t>Anomaly Score 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0950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30" grpId="0"/>
      <p:bldP spid="28" grpId="0"/>
      <p:bldP spid="32" grpId="0" animBg="1"/>
      <p:bldP spid="33" grpId="0"/>
      <p:bldP spid="34" grpId="0"/>
      <p:bldP spid="37" grpId="0"/>
      <p:bldP spid="38" grpId="0"/>
      <p:bldP spid="42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AEE7-43A2-42BF-8EB2-DCCF633B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51300"/>
            <a:ext cx="10515600" cy="1325563"/>
          </a:xfrm>
        </p:spPr>
        <p:txBody>
          <a:bodyPr/>
          <a:lstStyle/>
          <a:p>
            <a:r>
              <a:rPr lang="en-IN" dirty="0"/>
              <a:t>What is Visual Anomaly Detection</a:t>
            </a:r>
          </a:p>
        </p:txBody>
      </p:sp>
      <p:pic>
        <p:nvPicPr>
          <p:cNvPr id="3" name="Picture 2" descr="This Deep Learning AI Generated Thousands of Creepy Cat Pictures">
            <a:extLst>
              <a:ext uri="{FF2B5EF4-FFF2-40B4-BE49-F238E27FC236}">
                <a16:creationId xmlns:a16="http://schemas.microsoft.com/office/drawing/2014/main" id="{7F0720BA-BBB3-451F-BC93-0FDFD8F04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11" y="1690688"/>
            <a:ext cx="62484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20C11-4CC0-44C3-B050-E84B325A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36" y="5289549"/>
            <a:ext cx="1277645" cy="12776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73F86E-FA56-4034-BE6E-3080F23AF84B}"/>
              </a:ext>
            </a:extLst>
          </p:cNvPr>
          <p:cNvSpPr txBox="1"/>
          <p:nvPr/>
        </p:nvSpPr>
        <p:spPr>
          <a:xfrm>
            <a:off x="2430713" y="5666761"/>
            <a:ext cx="1465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Anomaly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3D9AB-B413-491D-BA0A-4EDD1FE27F4B}"/>
              </a:ext>
            </a:extLst>
          </p:cNvPr>
          <p:cNvSpPr txBox="1"/>
          <p:nvPr/>
        </p:nvSpPr>
        <p:spPr>
          <a:xfrm>
            <a:off x="304346" y="2591300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126856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AE10A5-F2D9-41B0-B09E-4B1DE0B2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E1ED4-A8C5-4DB7-9C63-F3A77320C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82" y="2024062"/>
            <a:ext cx="5400675" cy="433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ABB54-22ED-4D31-A39E-C6621F57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82" y="2024061"/>
            <a:ext cx="5206669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3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E42F473-8881-4EDE-A380-8A5EE1D6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1" y="1288190"/>
            <a:ext cx="11852097" cy="335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161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A9517-373C-453B-B8D2-5E2C407A6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1" y="73057"/>
            <a:ext cx="10431962" cy="67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2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C15-0995-4730-AAD3-5670F462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152061"/>
            <a:ext cx="10515600" cy="1325563"/>
          </a:xfrm>
        </p:spPr>
        <p:txBody>
          <a:bodyPr/>
          <a:lstStyle/>
          <a:p>
            <a:r>
              <a:rPr lang="en-IN" dirty="0"/>
              <a:t>K nearest neighbours</a:t>
            </a:r>
          </a:p>
        </p:txBody>
      </p:sp>
      <p:pic>
        <p:nvPicPr>
          <p:cNvPr id="1026" name="Picture 2" descr="K-Nearest Neighbor (KNN) classification principle. | Download Scientific  Diagram">
            <a:extLst>
              <a:ext uri="{FF2B5EF4-FFF2-40B4-BE49-F238E27FC236}">
                <a16:creationId xmlns:a16="http://schemas.microsoft.com/office/drawing/2014/main" id="{914B0C82-A5F8-47F8-8984-C959568C2D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59" y="1591480"/>
            <a:ext cx="6617776" cy="51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100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C15-0995-4730-AAD3-5670F462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152061"/>
            <a:ext cx="10515600" cy="1325563"/>
          </a:xfrm>
        </p:spPr>
        <p:txBody>
          <a:bodyPr/>
          <a:lstStyle/>
          <a:p>
            <a:r>
              <a:rPr lang="en-IN" dirty="0"/>
              <a:t>K nearest neighbours for anomaly detection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5D6527-9BD8-4CD6-9FED-93DD03A176F8}"/>
              </a:ext>
            </a:extLst>
          </p:cNvPr>
          <p:cNvCxnSpPr>
            <a:cxnSpLocks/>
          </p:cNvCxnSpPr>
          <p:nvPr/>
        </p:nvCxnSpPr>
        <p:spPr>
          <a:xfrm flipH="1">
            <a:off x="3094140" y="4973799"/>
            <a:ext cx="45678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678DEA5-DC35-41FD-A361-0F746D4BFFBC}"/>
              </a:ext>
            </a:extLst>
          </p:cNvPr>
          <p:cNvSpPr/>
          <p:nvPr/>
        </p:nvSpPr>
        <p:spPr>
          <a:xfrm>
            <a:off x="4313075" y="3968270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F4B7B-114F-4BC7-99E9-A0C70731DC75}"/>
              </a:ext>
            </a:extLst>
          </p:cNvPr>
          <p:cNvSpPr/>
          <p:nvPr/>
        </p:nvSpPr>
        <p:spPr>
          <a:xfrm>
            <a:off x="3767659" y="3760194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5B0E4-15C1-4B87-BB13-6FC15362CB35}"/>
              </a:ext>
            </a:extLst>
          </p:cNvPr>
          <p:cNvSpPr/>
          <p:nvPr/>
        </p:nvSpPr>
        <p:spPr>
          <a:xfrm>
            <a:off x="3675381" y="3120850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4724D-0123-4D77-A7B9-B1523929052C}"/>
              </a:ext>
            </a:extLst>
          </p:cNvPr>
          <p:cNvSpPr/>
          <p:nvPr/>
        </p:nvSpPr>
        <p:spPr>
          <a:xfrm>
            <a:off x="3976291" y="2440070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AA5388-9FDC-436B-9D7B-E1DF269AB48B}"/>
              </a:ext>
            </a:extLst>
          </p:cNvPr>
          <p:cNvSpPr/>
          <p:nvPr/>
        </p:nvSpPr>
        <p:spPr>
          <a:xfrm>
            <a:off x="4699609" y="3421189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5BF49-6FB7-4EE3-8BC4-52807D5A526E}"/>
              </a:ext>
            </a:extLst>
          </p:cNvPr>
          <p:cNvSpPr/>
          <p:nvPr/>
        </p:nvSpPr>
        <p:spPr>
          <a:xfrm>
            <a:off x="4164037" y="3591909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32B49-7E53-436F-9010-9FBC71F3C9F2}"/>
              </a:ext>
            </a:extLst>
          </p:cNvPr>
          <p:cNvSpPr/>
          <p:nvPr/>
        </p:nvSpPr>
        <p:spPr>
          <a:xfrm>
            <a:off x="4920453" y="4033971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A194E6-4966-4F3B-BCBF-84CFBDDCA0E3}"/>
              </a:ext>
            </a:extLst>
          </p:cNvPr>
          <p:cNvSpPr/>
          <p:nvPr/>
        </p:nvSpPr>
        <p:spPr>
          <a:xfrm>
            <a:off x="4970344" y="2499365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F5314-29FA-4098-9849-DCCD33668B4D}"/>
              </a:ext>
            </a:extLst>
          </p:cNvPr>
          <p:cNvSpPr/>
          <p:nvPr/>
        </p:nvSpPr>
        <p:spPr>
          <a:xfrm>
            <a:off x="3988612" y="2775385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628C6-5B6E-407D-9F1D-1DE10874D01B}"/>
              </a:ext>
            </a:extLst>
          </p:cNvPr>
          <p:cNvSpPr/>
          <p:nvPr/>
        </p:nvSpPr>
        <p:spPr>
          <a:xfrm>
            <a:off x="3586966" y="2591456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4E0978-D39E-4B62-9F9A-F658FCA48CD4}"/>
              </a:ext>
            </a:extLst>
          </p:cNvPr>
          <p:cNvSpPr/>
          <p:nvPr/>
        </p:nvSpPr>
        <p:spPr>
          <a:xfrm>
            <a:off x="4259812" y="3117502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84702-ADCB-4159-8C35-EA7DEADA791B}"/>
              </a:ext>
            </a:extLst>
          </p:cNvPr>
          <p:cNvSpPr/>
          <p:nvPr/>
        </p:nvSpPr>
        <p:spPr>
          <a:xfrm>
            <a:off x="4838860" y="3055668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45168F-AF02-4A2F-9D62-521DFA5CFF87}"/>
              </a:ext>
            </a:extLst>
          </p:cNvPr>
          <p:cNvSpPr/>
          <p:nvPr/>
        </p:nvSpPr>
        <p:spPr>
          <a:xfrm>
            <a:off x="4526294" y="2711835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27B850-A7DC-40D0-A1A4-D73A3CC7BE8B}"/>
              </a:ext>
            </a:extLst>
          </p:cNvPr>
          <p:cNvSpPr/>
          <p:nvPr/>
        </p:nvSpPr>
        <p:spPr>
          <a:xfrm>
            <a:off x="6052637" y="3252580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57532-5649-4CEF-BFBE-76F906078BC1}"/>
              </a:ext>
            </a:extLst>
          </p:cNvPr>
          <p:cNvSpPr txBox="1"/>
          <p:nvPr/>
        </p:nvSpPr>
        <p:spPr>
          <a:xfrm>
            <a:off x="4862691" y="50228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9A5575-CE6B-4423-A3B0-26A3AC4F3A67}"/>
              </a:ext>
            </a:extLst>
          </p:cNvPr>
          <p:cNvSpPr txBox="1"/>
          <p:nvPr/>
        </p:nvSpPr>
        <p:spPr>
          <a:xfrm>
            <a:off x="2698432" y="289042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24AFD55-899C-4B7B-BD74-8D55702BDAF3}"/>
              </a:ext>
            </a:extLst>
          </p:cNvPr>
          <p:cNvCxnSpPr>
            <a:cxnSpLocks/>
          </p:cNvCxnSpPr>
          <p:nvPr/>
        </p:nvCxnSpPr>
        <p:spPr>
          <a:xfrm>
            <a:off x="3099157" y="1695023"/>
            <a:ext cx="1" cy="3287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10A2ED-EABD-46FC-B8CA-D82AAF34A86C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>
            <a:off x="5023417" y="3160529"/>
            <a:ext cx="1029220" cy="1969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7627B-AA30-4B28-B378-2C823249F2C9}"/>
              </a:ext>
            </a:extLst>
          </p:cNvPr>
          <p:cNvCxnSpPr>
            <a:cxnSpLocks/>
            <a:stCxn id="15" idx="3"/>
            <a:endCxn id="29" idx="1"/>
          </p:cNvCxnSpPr>
          <p:nvPr/>
        </p:nvCxnSpPr>
        <p:spPr>
          <a:xfrm>
            <a:off x="5154901" y="2604226"/>
            <a:ext cx="897736" cy="75321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E20B556-1F45-4B72-90E8-4648FE102895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4884166" y="3357441"/>
            <a:ext cx="1168471" cy="16860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44848F-2A59-416C-8857-CC9033EE8A83}"/>
              </a:ext>
            </a:extLst>
          </p:cNvPr>
          <p:cNvSpPr txBox="1"/>
          <p:nvPr/>
        </p:nvSpPr>
        <p:spPr>
          <a:xfrm>
            <a:off x="5071402" y="1401103"/>
            <a:ext cx="2981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Let, </a:t>
            </a:r>
            <a:r>
              <a:rPr lang="en-IN" sz="2400" dirty="0">
                <a:solidFill>
                  <a:srgbClr val="FF0000"/>
                </a:solidFill>
                <a:highlight>
                  <a:srgbClr val="FFFF00"/>
                </a:highlight>
              </a:rPr>
              <a:t>K =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67CB74-4EEA-4B7B-98C7-B74BA4B23042}"/>
              </a:ext>
            </a:extLst>
          </p:cNvPr>
          <p:cNvSpPr txBox="1"/>
          <p:nvPr/>
        </p:nvSpPr>
        <p:spPr>
          <a:xfrm>
            <a:off x="5560484" y="3341410"/>
            <a:ext cx="4401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Anomaly score A </a:t>
            </a:r>
            <a:r>
              <a:rPr lang="en-IN" sz="2400" dirty="0"/>
              <a:t>= d1+d2+d3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C5D923-A098-4FB8-9A32-5FFEB689BE34}"/>
              </a:ext>
            </a:extLst>
          </p:cNvPr>
          <p:cNvSpPr/>
          <p:nvPr/>
        </p:nvSpPr>
        <p:spPr>
          <a:xfrm>
            <a:off x="7661949" y="2521426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F4AB91-D256-4A49-B607-0BF44B626890}"/>
              </a:ext>
            </a:extLst>
          </p:cNvPr>
          <p:cNvCxnSpPr>
            <a:cxnSpLocks/>
            <a:stCxn id="27" idx="3"/>
            <a:endCxn id="53" idx="1"/>
          </p:cNvCxnSpPr>
          <p:nvPr/>
        </p:nvCxnSpPr>
        <p:spPr>
          <a:xfrm flipV="1">
            <a:off x="4710851" y="2626287"/>
            <a:ext cx="2951098" cy="19040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11A6A7-6369-4697-A976-E4DC32B15A7A}"/>
              </a:ext>
            </a:extLst>
          </p:cNvPr>
          <p:cNvCxnSpPr>
            <a:cxnSpLocks/>
            <a:stCxn id="15" idx="3"/>
            <a:endCxn id="53" idx="1"/>
          </p:cNvCxnSpPr>
          <p:nvPr/>
        </p:nvCxnSpPr>
        <p:spPr>
          <a:xfrm>
            <a:off x="5154901" y="2604226"/>
            <a:ext cx="2507048" cy="2206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AA3373-301F-4B42-88DD-FF6B56F98086}"/>
              </a:ext>
            </a:extLst>
          </p:cNvPr>
          <p:cNvCxnSpPr>
            <a:cxnSpLocks/>
            <a:stCxn id="24" idx="3"/>
            <a:endCxn id="53" idx="1"/>
          </p:cNvCxnSpPr>
          <p:nvPr/>
        </p:nvCxnSpPr>
        <p:spPr>
          <a:xfrm flipV="1">
            <a:off x="5023417" y="2626287"/>
            <a:ext cx="2638532" cy="5342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79CD002-D722-44D3-919F-862989BCEED7}"/>
              </a:ext>
            </a:extLst>
          </p:cNvPr>
          <p:cNvSpPr txBox="1"/>
          <p:nvPr/>
        </p:nvSpPr>
        <p:spPr>
          <a:xfrm>
            <a:off x="7846506" y="2396520"/>
            <a:ext cx="4401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Anomaly score B </a:t>
            </a:r>
            <a:r>
              <a:rPr lang="en-IN" sz="2400" dirty="0"/>
              <a:t>= d1+d2+d3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BADB76-6DCB-40E8-AFD3-6ACCA98D2C04}"/>
              </a:ext>
            </a:extLst>
          </p:cNvPr>
          <p:cNvSpPr txBox="1"/>
          <p:nvPr/>
        </p:nvSpPr>
        <p:spPr>
          <a:xfrm>
            <a:off x="2651823" y="5877167"/>
            <a:ext cx="8361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highlight>
                  <a:srgbClr val="FFFF00"/>
                </a:highlight>
              </a:rPr>
              <a:t>Anomaly score B &gt; Anomaly Score 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89CF9E-AA77-4139-8758-8644999A8390}"/>
              </a:ext>
            </a:extLst>
          </p:cNvPr>
          <p:cNvSpPr txBox="1"/>
          <p:nvPr/>
        </p:nvSpPr>
        <p:spPr>
          <a:xfrm>
            <a:off x="415275" y="3865055"/>
            <a:ext cx="1423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B0F0"/>
                </a:solidFill>
              </a:rPr>
              <a:t>Memory</a:t>
            </a:r>
          </a:p>
          <a:p>
            <a:r>
              <a:rPr lang="en-IN" sz="2800" dirty="0">
                <a:solidFill>
                  <a:srgbClr val="00B0F0"/>
                </a:solidFill>
              </a:rPr>
              <a:t>Bank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75F82D6-66AD-4395-A4DE-A5BB18A04E65}"/>
              </a:ext>
            </a:extLst>
          </p:cNvPr>
          <p:cNvSpPr/>
          <p:nvPr/>
        </p:nvSpPr>
        <p:spPr>
          <a:xfrm>
            <a:off x="2809169" y="2165105"/>
            <a:ext cx="2963859" cy="2372810"/>
          </a:xfrm>
          <a:custGeom>
            <a:avLst/>
            <a:gdLst>
              <a:gd name="connsiteX0" fmla="*/ 394279 w 2963859"/>
              <a:gd name="connsiteY0" fmla="*/ 2048719 h 2372810"/>
              <a:gd name="connsiteX1" fmla="*/ 301681 w 2963859"/>
              <a:gd name="connsiteY1" fmla="*/ 1909823 h 2372810"/>
              <a:gd name="connsiteX2" fmla="*/ 151210 w 2963859"/>
              <a:gd name="connsiteY2" fmla="*/ 1562582 h 2372810"/>
              <a:gd name="connsiteX3" fmla="*/ 12314 w 2963859"/>
              <a:gd name="connsiteY3" fmla="*/ 995423 h 2372810"/>
              <a:gd name="connsiteX4" fmla="*/ 740 w 2963859"/>
              <a:gd name="connsiteY4" fmla="*/ 810228 h 2372810"/>
              <a:gd name="connsiteX5" fmla="*/ 104912 w 2963859"/>
              <a:gd name="connsiteY5" fmla="*/ 439838 h 2372810"/>
              <a:gd name="connsiteX6" fmla="*/ 185935 w 2963859"/>
              <a:gd name="connsiteY6" fmla="*/ 312517 h 2372810"/>
              <a:gd name="connsiteX7" fmla="*/ 440578 w 2963859"/>
              <a:gd name="connsiteY7" fmla="*/ 196770 h 2372810"/>
              <a:gd name="connsiteX8" fmla="*/ 973013 w 2963859"/>
              <a:gd name="connsiteY8" fmla="*/ 57874 h 2372810"/>
              <a:gd name="connsiteX9" fmla="*/ 1192932 w 2963859"/>
              <a:gd name="connsiteY9" fmla="*/ 11575 h 2372810"/>
              <a:gd name="connsiteX10" fmla="*/ 1482299 w 2963859"/>
              <a:gd name="connsiteY10" fmla="*/ 0 h 2372810"/>
              <a:gd name="connsiteX11" fmla="*/ 2489297 w 2963859"/>
              <a:gd name="connsiteY11" fmla="*/ 81023 h 2372810"/>
              <a:gd name="connsiteX12" fmla="*/ 2616618 w 2963859"/>
              <a:gd name="connsiteY12" fmla="*/ 115747 h 2372810"/>
              <a:gd name="connsiteX13" fmla="*/ 2940709 w 2963859"/>
              <a:gd name="connsiteY13" fmla="*/ 706056 h 2372810"/>
              <a:gd name="connsiteX14" fmla="*/ 2963859 w 2963859"/>
              <a:gd name="connsiteY14" fmla="*/ 868101 h 2372810"/>
              <a:gd name="connsiteX15" fmla="*/ 2824962 w 2963859"/>
              <a:gd name="connsiteY15" fmla="*/ 1423686 h 2372810"/>
              <a:gd name="connsiteX16" fmla="*/ 2674492 w 2963859"/>
              <a:gd name="connsiteY16" fmla="*/ 1701479 h 2372810"/>
              <a:gd name="connsiteX17" fmla="*/ 2570319 w 2963859"/>
              <a:gd name="connsiteY17" fmla="*/ 1851950 h 2372810"/>
              <a:gd name="connsiteX18" fmla="*/ 2338826 w 2963859"/>
              <a:gd name="connsiteY18" fmla="*/ 2187615 h 2372810"/>
              <a:gd name="connsiteX19" fmla="*/ 2292527 w 2963859"/>
              <a:gd name="connsiteY19" fmla="*/ 2222339 h 2372810"/>
              <a:gd name="connsiteX20" fmla="*/ 1980010 w 2963859"/>
              <a:gd name="connsiteY20" fmla="*/ 2338086 h 2372810"/>
              <a:gd name="connsiteX21" fmla="*/ 1783241 w 2963859"/>
              <a:gd name="connsiteY21" fmla="*/ 2349661 h 2372810"/>
              <a:gd name="connsiteX22" fmla="*/ 1574897 w 2963859"/>
              <a:gd name="connsiteY22" fmla="*/ 2372810 h 2372810"/>
              <a:gd name="connsiteX23" fmla="*/ 591048 w 2963859"/>
              <a:gd name="connsiteY23" fmla="*/ 2291787 h 2372810"/>
              <a:gd name="connsiteX24" fmla="*/ 533175 w 2963859"/>
              <a:gd name="connsiteY24" fmla="*/ 2257063 h 2372810"/>
              <a:gd name="connsiteX25" fmla="*/ 417428 w 2963859"/>
              <a:gd name="connsiteY25" fmla="*/ 2118167 h 2372810"/>
              <a:gd name="connsiteX26" fmla="*/ 382704 w 2963859"/>
              <a:gd name="connsiteY26" fmla="*/ 2083443 h 2372810"/>
              <a:gd name="connsiteX27" fmla="*/ 359555 w 2963859"/>
              <a:gd name="connsiteY27" fmla="*/ 2037144 h 2372810"/>
              <a:gd name="connsiteX28" fmla="*/ 324831 w 2963859"/>
              <a:gd name="connsiteY28" fmla="*/ 2002420 h 2372810"/>
              <a:gd name="connsiteX29" fmla="*/ 347980 w 2963859"/>
              <a:gd name="connsiteY29" fmla="*/ 1932972 h 23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63859" h="2372810">
                <a:moveTo>
                  <a:pt x="394279" y="2048719"/>
                </a:moveTo>
                <a:cubicBezTo>
                  <a:pt x="363413" y="2002420"/>
                  <a:pt x="326566" y="1959593"/>
                  <a:pt x="301681" y="1909823"/>
                </a:cubicBezTo>
                <a:cubicBezTo>
                  <a:pt x="245266" y="1796994"/>
                  <a:pt x="193638" y="1681380"/>
                  <a:pt x="151210" y="1562582"/>
                </a:cubicBezTo>
                <a:cubicBezTo>
                  <a:pt x="99728" y="1418431"/>
                  <a:pt x="45797" y="1149443"/>
                  <a:pt x="12314" y="995423"/>
                </a:cubicBezTo>
                <a:cubicBezTo>
                  <a:pt x="8456" y="933691"/>
                  <a:pt x="-3002" y="871967"/>
                  <a:pt x="740" y="810228"/>
                </a:cubicBezTo>
                <a:cubicBezTo>
                  <a:pt x="8790" y="677408"/>
                  <a:pt x="45829" y="558004"/>
                  <a:pt x="104912" y="439838"/>
                </a:cubicBezTo>
                <a:cubicBezTo>
                  <a:pt x="127409" y="394844"/>
                  <a:pt x="151529" y="349216"/>
                  <a:pt x="185935" y="312517"/>
                </a:cubicBezTo>
                <a:cubicBezTo>
                  <a:pt x="235801" y="259327"/>
                  <a:pt x="388235" y="211601"/>
                  <a:pt x="440578" y="196770"/>
                </a:cubicBezTo>
                <a:cubicBezTo>
                  <a:pt x="617049" y="146770"/>
                  <a:pt x="794912" y="101714"/>
                  <a:pt x="973013" y="57874"/>
                </a:cubicBezTo>
                <a:cubicBezTo>
                  <a:pt x="1045755" y="39968"/>
                  <a:pt x="1118498" y="20034"/>
                  <a:pt x="1192932" y="11575"/>
                </a:cubicBezTo>
                <a:cubicBezTo>
                  <a:pt x="1288847" y="675"/>
                  <a:pt x="1385843" y="3858"/>
                  <a:pt x="1482299" y="0"/>
                </a:cubicBezTo>
                <a:cubicBezTo>
                  <a:pt x="1947246" y="23641"/>
                  <a:pt x="2096101" y="10449"/>
                  <a:pt x="2489297" y="81023"/>
                </a:cubicBezTo>
                <a:cubicBezTo>
                  <a:pt x="2532595" y="88795"/>
                  <a:pt x="2574178" y="104172"/>
                  <a:pt x="2616618" y="115747"/>
                </a:cubicBezTo>
                <a:cubicBezTo>
                  <a:pt x="2700359" y="255315"/>
                  <a:pt x="2880464" y="530342"/>
                  <a:pt x="2940709" y="706056"/>
                </a:cubicBezTo>
                <a:cubicBezTo>
                  <a:pt x="2958405" y="757670"/>
                  <a:pt x="2956142" y="814086"/>
                  <a:pt x="2963859" y="868101"/>
                </a:cubicBezTo>
                <a:cubicBezTo>
                  <a:pt x="2939954" y="975671"/>
                  <a:pt x="2889063" y="1272174"/>
                  <a:pt x="2824962" y="1423686"/>
                </a:cubicBezTo>
                <a:cubicBezTo>
                  <a:pt x="2789779" y="1506847"/>
                  <a:pt x="2725867" y="1622705"/>
                  <a:pt x="2674492" y="1701479"/>
                </a:cubicBezTo>
                <a:cubicBezTo>
                  <a:pt x="2641167" y="1752577"/>
                  <a:pt x="2603644" y="1800852"/>
                  <a:pt x="2570319" y="1851950"/>
                </a:cubicBezTo>
                <a:cubicBezTo>
                  <a:pt x="2444625" y="2044679"/>
                  <a:pt x="2546579" y="1933694"/>
                  <a:pt x="2338826" y="2187615"/>
                </a:cubicBezTo>
                <a:cubicBezTo>
                  <a:pt x="2326610" y="2202546"/>
                  <a:pt x="2309576" y="2213313"/>
                  <a:pt x="2292527" y="2222339"/>
                </a:cubicBezTo>
                <a:cubicBezTo>
                  <a:pt x="2199711" y="2271477"/>
                  <a:pt x="2084671" y="2321205"/>
                  <a:pt x="1980010" y="2338086"/>
                </a:cubicBezTo>
                <a:cubicBezTo>
                  <a:pt x="1915145" y="2348548"/>
                  <a:pt x="1848704" y="2344050"/>
                  <a:pt x="1783241" y="2349661"/>
                </a:cubicBezTo>
                <a:cubicBezTo>
                  <a:pt x="1713621" y="2355628"/>
                  <a:pt x="1644345" y="2365094"/>
                  <a:pt x="1574897" y="2372810"/>
                </a:cubicBezTo>
                <a:cubicBezTo>
                  <a:pt x="1121780" y="2358194"/>
                  <a:pt x="956333" y="2396155"/>
                  <a:pt x="591048" y="2291787"/>
                </a:cubicBezTo>
                <a:cubicBezTo>
                  <a:pt x="569417" y="2285607"/>
                  <a:pt x="549083" y="2272971"/>
                  <a:pt x="533175" y="2257063"/>
                </a:cubicBezTo>
                <a:cubicBezTo>
                  <a:pt x="490559" y="2214447"/>
                  <a:pt x="460044" y="2160783"/>
                  <a:pt x="417428" y="2118167"/>
                </a:cubicBezTo>
                <a:lnTo>
                  <a:pt x="382704" y="2083443"/>
                </a:lnTo>
                <a:cubicBezTo>
                  <a:pt x="374988" y="2068010"/>
                  <a:pt x="369584" y="2051185"/>
                  <a:pt x="359555" y="2037144"/>
                </a:cubicBezTo>
                <a:cubicBezTo>
                  <a:pt x="350041" y="2023824"/>
                  <a:pt x="328801" y="2018300"/>
                  <a:pt x="324831" y="2002420"/>
                </a:cubicBezTo>
                <a:cubicBezTo>
                  <a:pt x="314715" y="1961957"/>
                  <a:pt x="328807" y="1952145"/>
                  <a:pt x="347980" y="1932972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48792494-E070-41E5-B6AD-63E7EAEEC57B}"/>
              </a:ext>
            </a:extLst>
          </p:cNvPr>
          <p:cNvCxnSpPr>
            <a:cxnSpLocks/>
            <a:stCxn id="60" idx="2"/>
            <a:endCxn id="62" idx="3"/>
          </p:cNvCxnSpPr>
          <p:nvPr/>
        </p:nvCxnSpPr>
        <p:spPr>
          <a:xfrm flipH="1">
            <a:off x="1838550" y="3727687"/>
            <a:ext cx="1121829" cy="6144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3" grpId="0" animBg="1"/>
      <p:bldP spid="24" grpId="0" animBg="1"/>
      <p:bldP spid="27" grpId="0" animBg="1"/>
      <p:bldP spid="29" grpId="0" animBg="1"/>
      <p:bldP spid="33" grpId="0"/>
      <p:bldP spid="34" grpId="0"/>
      <p:bldP spid="51" grpId="0"/>
      <p:bldP spid="52" grpId="0"/>
      <p:bldP spid="53" grpId="0" animBg="1"/>
      <p:bldP spid="57" grpId="0"/>
      <p:bldP spid="61" grpId="0"/>
      <p:bldP spid="62" grpId="0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209C1-AFDF-43BA-9E13-5F540F28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0" y="1197484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7E399C-F0C7-4F5E-9F48-FAB900DC6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741436"/>
            <a:ext cx="83343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AA06C-7F17-44F3-911E-810304022CB3}"/>
              </a:ext>
            </a:extLst>
          </p:cNvPr>
          <p:cNvSpPr txBox="1"/>
          <p:nvPr/>
        </p:nvSpPr>
        <p:spPr>
          <a:xfrm>
            <a:off x="242441" y="2710472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DE797-B832-430C-81CE-0A9EBE258351}"/>
              </a:ext>
            </a:extLst>
          </p:cNvPr>
          <p:cNvSpPr txBox="1"/>
          <p:nvPr/>
        </p:nvSpPr>
        <p:spPr>
          <a:xfrm>
            <a:off x="4003086" y="3167390"/>
            <a:ext cx="4266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Pretrained Resnet-50 model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FAD8617C-C25F-4E7D-BE21-35ADF8D45E9E}"/>
              </a:ext>
            </a:extLst>
          </p:cNvPr>
          <p:cNvGraphicFramePr>
            <a:graphicFrameLocks noGrp="1"/>
          </p:cNvGraphicFramePr>
          <p:nvPr/>
        </p:nvGraphicFramePr>
        <p:xfrm>
          <a:off x="10874159" y="439176"/>
          <a:ext cx="36497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971">
                  <a:extLst>
                    <a:ext uri="{9D8B030D-6E8A-4147-A177-3AD203B41FA5}">
                      <a16:colId xmlns:a16="http://schemas.microsoft.com/office/drawing/2014/main" val="2302295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35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90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5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0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586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195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1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62432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025B557-7BA9-4125-973A-93D5241F365C}"/>
              </a:ext>
            </a:extLst>
          </p:cNvPr>
          <p:cNvSpPr txBox="1"/>
          <p:nvPr/>
        </p:nvSpPr>
        <p:spPr>
          <a:xfrm>
            <a:off x="10489822" y="3405896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(2048)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1190C-C77A-4F62-B1F7-BF72146ED10B}"/>
              </a:ext>
            </a:extLst>
          </p:cNvPr>
          <p:cNvSpPr txBox="1"/>
          <p:nvPr/>
        </p:nvSpPr>
        <p:spPr>
          <a:xfrm>
            <a:off x="0" y="3233692"/>
            <a:ext cx="195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(3, 224, 224)</a:t>
            </a: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D5BAB51D-DF63-4D35-8091-AFFD6315A8B9}"/>
              </a:ext>
            </a:extLst>
          </p:cNvPr>
          <p:cNvSpPr/>
          <p:nvPr/>
        </p:nvSpPr>
        <p:spPr>
          <a:xfrm>
            <a:off x="9876621" y="1228537"/>
            <a:ext cx="578734" cy="1875099"/>
          </a:xfrm>
          <a:prstGeom prst="mathMultiply">
            <a:avLst>
              <a:gd name="adj1" fmla="val 653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C230F1-0CE7-4AC5-9BAF-0716688B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07" y="4280132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428BDE-EEF2-42EA-95B4-1367E5B5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18" y="4429318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702B33-CB02-4CBC-BABC-8E0C23239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29" y="4578504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66CBB5-9EB5-48C4-9A01-9E2AE371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29" y="4730904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B0D036-7999-451B-BD4B-5FD11109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29" y="4883304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755CC6-E927-46CA-9C53-27727E52C647}"/>
              </a:ext>
            </a:extLst>
          </p:cNvPr>
          <p:cNvSpPr txBox="1"/>
          <p:nvPr/>
        </p:nvSpPr>
        <p:spPr>
          <a:xfrm>
            <a:off x="1199007" y="6322498"/>
            <a:ext cx="2636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(100, 3, 224, 224)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7F11E21-59B5-4532-8E3A-D2EADD798C5C}"/>
              </a:ext>
            </a:extLst>
          </p:cNvPr>
          <p:cNvSpPr/>
          <p:nvPr/>
        </p:nvSpPr>
        <p:spPr>
          <a:xfrm>
            <a:off x="4409955" y="4954607"/>
            <a:ext cx="2407534" cy="100055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EF26743-A94E-420F-8234-826463B0D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55154"/>
              </p:ext>
            </p:extLst>
          </p:nvPr>
        </p:nvGraphicFramePr>
        <p:xfrm>
          <a:off x="7511875" y="4578504"/>
          <a:ext cx="305789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579">
                  <a:extLst>
                    <a:ext uri="{9D8B030D-6E8A-4147-A177-3AD203B41FA5}">
                      <a16:colId xmlns:a16="http://schemas.microsoft.com/office/drawing/2014/main" val="191610333"/>
                    </a:ext>
                  </a:extLst>
                </a:gridCol>
                <a:gridCol w="611579">
                  <a:extLst>
                    <a:ext uri="{9D8B030D-6E8A-4147-A177-3AD203B41FA5}">
                      <a16:colId xmlns:a16="http://schemas.microsoft.com/office/drawing/2014/main" val="3032977707"/>
                    </a:ext>
                  </a:extLst>
                </a:gridCol>
                <a:gridCol w="611579">
                  <a:extLst>
                    <a:ext uri="{9D8B030D-6E8A-4147-A177-3AD203B41FA5}">
                      <a16:colId xmlns:a16="http://schemas.microsoft.com/office/drawing/2014/main" val="2478503540"/>
                    </a:ext>
                  </a:extLst>
                </a:gridCol>
                <a:gridCol w="505824">
                  <a:extLst>
                    <a:ext uri="{9D8B030D-6E8A-4147-A177-3AD203B41FA5}">
                      <a16:colId xmlns:a16="http://schemas.microsoft.com/office/drawing/2014/main" val="1085280428"/>
                    </a:ext>
                  </a:extLst>
                </a:gridCol>
                <a:gridCol w="717335">
                  <a:extLst>
                    <a:ext uri="{9D8B030D-6E8A-4147-A177-3AD203B41FA5}">
                      <a16:colId xmlns:a16="http://schemas.microsoft.com/office/drawing/2014/main" val="1172720698"/>
                    </a:ext>
                  </a:extLst>
                </a:gridCol>
              </a:tblGrid>
              <a:tr h="20011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344195"/>
                  </a:ext>
                </a:extLst>
              </a:tr>
              <a:tr h="20011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393294"/>
                  </a:ext>
                </a:extLst>
              </a:tr>
              <a:tr h="20011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86015"/>
                  </a:ext>
                </a:extLst>
              </a:tr>
              <a:tr h="20011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835230"/>
                  </a:ext>
                </a:extLst>
              </a:tr>
              <a:tr h="20011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707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F024F36-D6D2-4CFB-8C1B-A64ADD2DE8CF}"/>
              </a:ext>
            </a:extLst>
          </p:cNvPr>
          <p:cNvSpPr txBox="1"/>
          <p:nvPr/>
        </p:nvSpPr>
        <p:spPr>
          <a:xfrm>
            <a:off x="7792445" y="4055284"/>
            <a:ext cx="2697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B0F0"/>
                </a:solidFill>
              </a:rPr>
              <a:t>Memory Bank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B5E244-E642-486B-BB11-B05A456E7871}"/>
              </a:ext>
            </a:extLst>
          </p:cNvPr>
          <p:cNvSpPr txBox="1"/>
          <p:nvPr/>
        </p:nvSpPr>
        <p:spPr>
          <a:xfrm>
            <a:off x="8269831" y="6407304"/>
            <a:ext cx="181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(100, 2048)</a:t>
            </a:r>
          </a:p>
        </p:txBody>
      </p:sp>
    </p:spTree>
    <p:extLst>
      <p:ext uri="{BB962C8B-B14F-4D97-AF65-F5344CB8AC3E}">
        <p14:creationId xmlns:p14="http://schemas.microsoft.com/office/powerpoint/2010/main" val="48331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2" grpId="0" animBg="1"/>
      <p:bldP spid="24" grpId="0"/>
      <p:bldP spid="3" grpId="0" animBg="1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FEF26743-A94E-420F-8234-826463B0D3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272510"/>
                  </p:ext>
                </p:extLst>
              </p:nvPr>
            </p:nvGraphicFramePr>
            <p:xfrm>
              <a:off x="196676" y="423193"/>
              <a:ext cx="5347596" cy="38015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9519">
                      <a:extLst>
                        <a:ext uri="{9D8B030D-6E8A-4147-A177-3AD203B41FA5}">
                          <a16:colId xmlns:a16="http://schemas.microsoft.com/office/drawing/2014/main" val="191610333"/>
                        </a:ext>
                      </a:extLst>
                    </a:gridCol>
                    <a:gridCol w="1069519">
                      <a:extLst>
                        <a:ext uri="{9D8B030D-6E8A-4147-A177-3AD203B41FA5}">
                          <a16:colId xmlns:a16="http://schemas.microsoft.com/office/drawing/2014/main" val="3032977707"/>
                        </a:ext>
                      </a:extLst>
                    </a:gridCol>
                    <a:gridCol w="1069519">
                      <a:extLst>
                        <a:ext uri="{9D8B030D-6E8A-4147-A177-3AD203B41FA5}">
                          <a16:colId xmlns:a16="http://schemas.microsoft.com/office/drawing/2014/main" val="2478503540"/>
                        </a:ext>
                      </a:extLst>
                    </a:gridCol>
                    <a:gridCol w="884576">
                      <a:extLst>
                        <a:ext uri="{9D8B030D-6E8A-4147-A177-3AD203B41FA5}">
                          <a16:colId xmlns:a16="http://schemas.microsoft.com/office/drawing/2014/main" val="1085280428"/>
                        </a:ext>
                      </a:extLst>
                    </a:gridCol>
                    <a:gridCol w="1254463">
                      <a:extLst>
                        <a:ext uri="{9D8B030D-6E8A-4147-A177-3AD203B41FA5}">
                          <a16:colId xmlns:a16="http://schemas.microsoft.com/office/drawing/2014/main" val="1172720698"/>
                        </a:ext>
                      </a:extLst>
                    </a:gridCol>
                  </a:tblGrid>
                  <a:tr h="633594"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2048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344195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393294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5086015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835230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570768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>
                              <a:solidFill>
                                <a:srgbClr val="FFFF00"/>
                              </a:solidFill>
                            </a:rPr>
                            <a:t>std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IN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2048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372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FEF26743-A94E-420F-8234-826463B0D3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272510"/>
                  </p:ext>
                </p:extLst>
              </p:nvPr>
            </p:nvGraphicFramePr>
            <p:xfrm>
              <a:off x="196676" y="423193"/>
              <a:ext cx="5347596" cy="38015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9519">
                      <a:extLst>
                        <a:ext uri="{9D8B030D-6E8A-4147-A177-3AD203B41FA5}">
                          <a16:colId xmlns:a16="http://schemas.microsoft.com/office/drawing/2014/main" val="191610333"/>
                        </a:ext>
                      </a:extLst>
                    </a:gridCol>
                    <a:gridCol w="1069519">
                      <a:extLst>
                        <a:ext uri="{9D8B030D-6E8A-4147-A177-3AD203B41FA5}">
                          <a16:colId xmlns:a16="http://schemas.microsoft.com/office/drawing/2014/main" val="3032977707"/>
                        </a:ext>
                      </a:extLst>
                    </a:gridCol>
                    <a:gridCol w="1069519">
                      <a:extLst>
                        <a:ext uri="{9D8B030D-6E8A-4147-A177-3AD203B41FA5}">
                          <a16:colId xmlns:a16="http://schemas.microsoft.com/office/drawing/2014/main" val="2478503540"/>
                        </a:ext>
                      </a:extLst>
                    </a:gridCol>
                    <a:gridCol w="884576">
                      <a:extLst>
                        <a:ext uri="{9D8B030D-6E8A-4147-A177-3AD203B41FA5}">
                          <a16:colId xmlns:a16="http://schemas.microsoft.com/office/drawing/2014/main" val="1085280428"/>
                        </a:ext>
                      </a:extLst>
                    </a:gridCol>
                    <a:gridCol w="1254463">
                      <a:extLst>
                        <a:ext uri="{9D8B030D-6E8A-4147-A177-3AD203B41FA5}">
                          <a16:colId xmlns:a16="http://schemas.microsoft.com/office/drawing/2014/main" val="1172720698"/>
                        </a:ext>
                      </a:extLst>
                    </a:gridCol>
                  </a:tblGrid>
                  <a:tr h="633594"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2048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344195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7393294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5086015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835230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570768"/>
                      </a:ext>
                    </a:extLst>
                  </a:tr>
                  <a:tr h="6335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>
                              <a:solidFill>
                                <a:srgbClr val="FFFF00"/>
                              </a:solidFill>
                            </a:rPr>
                            <a:t>std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143" t="-505769" r="-302286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5769" r="-200568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4138" t="-505769" r="-143448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6699" t="-505769" r="-971" b="-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37219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C353D87-C6D7-4742-9348-D3CADAA70856}"/>
              </a:ext>
            </a:extLst>
          </p:cNvPr>
          <p:cNvSpPr txBox="1"/>
          <p:nvPr/>
        </p:nvSpPr>
        <p:spPr>
          <a:xfrm>
            <a:off x="1493133" y="4459030"/>
            <a:ext cx="2488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B0F0"/>
                </a:solidFill>
              </a:rPr>
              <a:t>Memory Bank</a:t>
            </a:r>
          </a:p>
        </p:txBody>
      </p:sp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B7811789-7822-4453-97F3-69914A9C5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24309"/>
              </p:ext>
            </p:extLst>
          </p:nvPr>
        </p:nvGraphicFramePr>
        <p:xfrm>
          <a:off x="8001966" y="451893"/>
          <a:ext cx="3561142" cy="3167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228">
                  <a:extLst>
                    <a:ext uri="{9D8B030D-6E8A-4147-A177-3AD203B41FA5}">
                      <a16:colId xmlns:a16="http://schemas.microsoft.com/office/drawing/2014/main" val="191610333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3032977707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2478503540"/>
                    </a:ext>
                  </a:extLst>
                </a:gridCol>
                <a:gridCol w="589069">
                  <a:extLst>
                    <a:ext uri="{9D8B030D-6E8A-4147-A177-3AD203B41FA5}">
                      <a16:colId xmlns:a16="http://schemas.microsoft.com/office/drawing/2014/main" val="1085280428"/>
                    </a:ext>
                  </a:extLst>
                </a:gridCol>
                <a:gridCol w="835389">
                  <a:extLst>
                    <a:ext uri="{9D8B030D-6E8A-4147-A177-3AD203B41FA5}">
                      <a16:colId xmlns:a16="http://schemas.microsoft.com/office/drawing/2014/main" val="1172720698"/>
                    </a:ext>
                  </a:extLst>
                </a:gridCol>
              </a:tblGrid>
              <a:tr h="63359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344195"/>
                  </a:ext>
                </a:extLst>
              </a:tr>
              <a:tr h="63359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393294"/>
                  </a:ext>
                </a:extLst>
              </a:tr>
              <a:tr h="63359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86015"/>
                  </a:ext>
                </a:extLst>
              </a:tr>
              <a:tr h="63359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835230"/>
                  </a:ext>
                </a:extLst>
              </a:tr>
              <a:tr h="63359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70768"/>
                  </a:ext>
                </a:extLst>
              </a:tr>
            </a:tbl>
          </a:graphicData>
        </a:graphic>
      </p:graphicFrame>
      <p:sp>
        <p:nvSpPr>
          <p:cNvPr id="31" name="Arrow: Right 30">
            <a:extLst>
              <a:ext uri="{FF2B5EF4-FFF2-40B4-BE49-F238E27FC236}">
                <a16:creationId xmlns:a16="http://schemas.microsoft.com/office/drawing/2014/main" id="{07AFDAE5-73FB-419E-9504-61A597C90E3A}"/>
              </a:ext>
            </a:extLst>
          </p:cNvPr>
          <p:cNvSpPr/>
          <p:nvPr/>
        </p:nvSpPr>
        <p:spPr>
          <a:xfrm>
            <a:off x="6292770" y="1823698"/>
            <a:ext cx="960698" cy="100055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4A81CD-6431-4CDA-A946-5A6E06F1F3FD}"/>
              </a:ext>
            </a:extLst>
          </p:cNvPr>
          <p:cNvSpPr txBox="1"/>
          <p:nvPr/>
        </p:nvSpPr>
        <p:spPr>
          <a:xfrm>
            <a:off x="5544272" y="4224757"/>
            <a:ext cx="3823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Select 500 columns having high variance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6FBE7E-AC6A-4CF3-B555-E06E00431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058" y="4270986"/>
            <a:ext cx="3348942" cy="25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8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7517-51CA-4439-B566-E03193C1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But The results are not very good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7E14FB-DE10-4F2A-B900-8E74D01B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23" y="1887517"/>
            <a:ext cx="4224759" cy="33902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1566C-1096-4EC3-BD7F-FFE7B4DA0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95" y="2384501"/>
            <a:ext cx="2604188" cy="260418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BB5A2-8CCA-4A79-8568-211F93570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6056" y="2384501"/>
            <a:ext cx="2604188" cy="2604188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1782E65A-8207-4695-AD79-816D1ADCE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87779"/>
              </p:ext>
            </p:extLst>
          </p:nvPr>
        </p:nvGraphicFramePr>
        <p:xfrm>
          <a:off x="8576056" y="2384501"/>
          <a:ext cx="2630415" cy="2604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83">
                  <a:extLst>
                    <a:ext uri="{9D8B030D-6E8A-4147-A177-3AD203B41FA5}">
                      <a16:colId xmlns:a16="http://schemas.microsoft.com/office/drawing/2014/main" val="191610333"/>
                    </a:ext>
                  </a:extLst>
                </a:gridCol>
                <a:gridCol w="526083">
                  <a:extLst>
                    <a:ext uri="{9D8B030D-6E8A-4147-A177-3AD203B41FA5}">
                      <a16:colId xmlns:a16="http://schemas.microsoft.com/office/drawing/2014/main" val="3032977707"/>
                    </a:ext>
                  </a:extLst>
                </a:gridCol>
                <a:gridCol w="526083">
                  <a:extLst>
                    <a:ext uri="{9D8B030D-6E8A-4147-A177-3AD203B41FA5}">
                      <a16:colId xmlns:a16="http://schemas.microsoft.com/office/drawing/2014/main" val="2478503540"/>
                    </a:ext>
                  </a:extLst>
                </a:gridCol>
                <a:gridCol w="526083">
                  <a:extLst>
                    <a:ext uri="{9D8B030D-6E8A-4147-A177-3AD203B41FA5}">
                      <a16:colId xmlns:a16="http://schemas.microsoft.com/office/drawing/2014/main" val="1085280428"/>
                    </a:ext>
                  </a:extLst>
                </a:gridCol>
                <a:gridCol w="526083">
                  <a:extLst>
                    <a:ext uri="{9D8B030D-6E8A-4147-A177-3AD203B41FA5}">
                      <a16:colId xmlns:a16="http://schemas.microsoft.com/office/drawing/2014/main" val="1172720698"/>
                    </a:ext>
                  </a:extLst>
                </a:gridCol>
              </a:tblGrid>
              <a:tr h="52083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344195"/>
                  </a:ext>
                </a:extLst>
              </a:tr>
              <a:tr h="52083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393294"/>
                  </a:ext>
                </a:extLst>
              </a:tr>
              <a:tr h="52083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086015"/>
                  </a:ext>
                </a:extLst>
              </a:tr>
              <a:tr h="52083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835230"/>
                  </a:ext>
                </a:extLst>
              </a:tr>
              <a:tr h="52083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70768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94AD8C9E-542B-4947-98DD-D3232113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24449"/>
              </p:ext>
            </p:extLst>
          </p:nvPr>
        </p:nvGraphicFramePr>
        <p:xfrm>
          <a:off x="5007917" y="2384502"/>
          <a:ext cx="2577965" cy="2604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593">
                  <a:extLst>
                    <a:ext uri="{9D8B030D-6E8A-4147-A177-3AD203B41FA5}">
                      <a16:colId xmlns:a16="http://schemas.microsoft.com/office/drawing/2014/main" val="191610333"/>
                    </a:ext>
                  </a:extLst>
                </a:gridCol>
                <a:gridCol w="515593">
                  <a:extLst>
                    <a:ext uri="{9D8B030D-6E8A-4147-A177-3AD203B41FA5}">
                      <a16:colId xmlns:a16="http://schemas.microsoft.com/office/drawing/2014/main" val="3032977707"/>
                    </a:ext>
                  </a:extLst>
                </a:gridCol>
                <a:gridCol w="515593">
                  <a:extLst>
                    <a:ext uri="{9D8B030D-6E8A-4147-A177-3AD203B41FA5}">
                      <a16:colId xmlns:a16="http://schemas.microsoft.com/office/drawing/2014/main" val="2478503540"/>
                    </a:ext>
                  </a:extLst>
                </a:gridCol>
                <a:gridCol w="515593">
                  <a:extLst>
                    <a:ext uri="{9D8B030D-6E8A-4147-A177-3AD203B41FA5}">
                      <a16:colId xmlns:a16="http://schemas.microsoft.com/office/drawing/2014/main" val="1085280428"/>
                    </a:ext>
                  </a:extLst>
                </a:gridCol>
                <a:gridCol w="515593">
                  <a:extLst>
                    <a:ext uri="{9D8B030D-6E8A-4147-A177-3AD203B41FA5}">
                      <a16:colId xmlns:a16="http://schemas.microsoft.com/office/drawing/2014/main" val="1172720698"/>
                    </a:ext>
                  </a:extLst>
                </a:gridCol>
              </a:tblGrid>
              <a:tr h="52083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344195"/>
                  </a:ext>
                </a:extLst>
              </a:tr>
              <a:tr h="52083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393294"/>
                  </a:ext>
                </a:extLst>
              </a:tr>
              <a:tr h="52083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086015"/>
                  </a:ext>
                </a:extLst>
              </a:tr>
              <a:tr h="52083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835230"/>
                  </a:ext>
                </a:extLst>
              </a:tr>
              <a:tr h="52083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7076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6E2B57DD-F5A6-4C01-AD69-B921C7FD6132}"/>
              </a:ext>
            </a:extLst>
          </p:cNvPr>
          <p:cNvSpPr/>
          <p:nvPr/>
        </p:nvSpPr>
        <p:spPr>
          <a:xfrm>
            <a:off x="8576055" y="2384499"/>
            <a:ext cx="533221" cy="497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A0DA9C-2708-415B-86DE-7D7F2B392251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>
            <a:off x="5541137" y="2633298"/>
            <a:ext cx="30349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83CA6-9E24-4951-9F7E-96B863E462DD}"/>
              </a:ext>
            </a:extLst>
          </p:cNvPr>
          <p:cNvSpPr/>
          <p:nvPr/>
        </p:nvSpPr>
        <p:spPr>
          <a:xfrm>
            <a:off x="5007916" y="2384499"/>
            <a:ext cx="533221" cy="49759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151F0A-8B03-434B-BBD9-3390B2E59BD0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6031415" y="2633298"/>
            <a:ext cx="254464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C4F3F60-6716-44AF-970E-E0B43F469743}"/>
              </a:ext>
            </a:extLst>
          </p:cNvPr>
          <p:cNvSpPr/>
          <p:nvPr/>
        </p:nvSpPr>
        <p:spPr>
          <a:xfrm>
            <a:off x="5498194" y="2384499"/>
            <a:ext cx="533221" cy="49759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6A456C-AC7D-42C0-9218-1D8BE9AF3B99}"/>
              </a:ext>
            </a:extLst>
          </p:cNvPr>
          <p:cNvSpPr txBox="1"/>
          <p:nvPr/>
        </p:nvSpPr>
        <p:spPr>
          <a:xfrm>
            <a:off x="8422253" y="1612482"/>
            <a:ext cx="303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  <a:highlight>
                  <a:srgbClr val="FFFF00"/>
                </a:highlight>
              </a:rPr>
              <a:t>Patch Comparison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679B0-9D68-4B1B-AE12-A07237BE8BBE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7085986" y="2633298"/>
            <a:ext cx="1490069" cy="20887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E2000-CD8F-4CA8-A6C7-3320F036441D}"/>
              </a:ext>
            </a:extLst>
          </p:cNvPr>
          <p:cNvSpPr/>
          <p:nvPr/>
        </p:nvSpPr>
        <p:spPr>
          <a:xfrm>
            <a:off x="6552765" y="4473276"/>
            <a:ext cx="533221" cy="49759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095619-96E4-47CF-B70B-6613DC81E176}"/>
              </a:ext>
            </a:extLst>
          </p:cNvPr>
          <p:cNvCxnSpPr>
            <a:cxnSpLocks/>
            <a:stCxn id="32" idx="3"/>
            <a:endCxn id="15" idx="1"/>
          </p:cNvCxnSpPr>
          <p:nvPr/>
        </p:nvCxnSpPr>
        <p:spPr>
          <a:xfrm flipV="1">
            <a:off x="7592980" y="2633298"/>
            <a:ext cx="983075" cy="20887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7780549-D36C-4493-852D-002403932E02}"/>
              </a:ext>
            </a:extLst>
          </p:cNvPr>
          <p:cNvSpPr/>
          <p:nvPr/>
        </p:nvSpPr>
        <p:spPr>
          <a:xfrm>
            <a:off x="7059759" y="4473276"/>
            <a:ext cx="533221" cy="49759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78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1" grpId="1" animBg="1"/>
      <p:bldP spid="24" grpId="0" animBg="1"/>
      <p:bldP spid="24" grpId="1" animBg="1"/>
      <p:bldP spid="26" grpId="0"/>
      <p:bldP spid="28" grpId="0" animBg="1"/>
      <p:bldP spid="28" grpId="1" animBg="1"/>
      <p:bldP spid="32" grpId="0" animBg="1"/>
      <p:bldP spid="3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81E6-E44D-4977-ADE0-0F6991EC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86" y="1664"/>
            <a:ext cx="10515600" cy="1325563"/>
          </a:xfrm>
        </p:spPr>
        <p:txBody>
          <a:bodyPr/>
          <a:lstStyle/>
          <a:p>
            <a:r>
              <a:rPr lang="en-IN" dirty="0"/>
              <a:t>Part -2 of </a:t>
            </a:r>
            <a:r>
              <a:rPr lang="en-IN" dirty="0" err="1"/>
              <a:t>PatchCore</a:t>
            </a:r>
            <a:r>
              <a:rPr lang="en-IN" dirty="0"/>
              <a:t> explanation`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26CC5-4405-46E4-A034-E5FF606B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14" y="1295563"/>
            <a:ext cx="8645430" cy="5562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B86F0-CB50-4DC7-843D-1CEF6ABC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146"/>
            <a:ext cx="12192000" cy="28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14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C15-0995-4730-AAD3-5670F462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3" y="-159588"/>
            <a:ext cx="10515600" cy="1325563"/>
          </a:xfrm>
        </p:spPr>
        <p:txBody>
          <a:bodyPr/>
          <a:lstStyle/>
          <a:p>
            <a:r>
              <a:rPr lang="en-IN" dirty="0"/>
              <a:t>K nearest neighbours for anomaly detection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5D6527-9BD8-4CD6-9FED-93DD03A176F8}"/>
              </a:ext>
            </a:extLst>
          </p:cNvPr>
          <p:cNvCxnSpPr>
            <a:cxnSpLocks/>
          </p:cNvCxnSpPr>
          <p:nvPr/>
        </p:nvCxnSpPr>
        <p:spPr>
          <a:xfrm flipH="1">
            <a:off x="3094140" y="4973799"/>
            <a:ext cx="45678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678DEA5-DC35-41FD-A361-0F746D4BFFBC}"/>
              </a:ext>
            </a:extLst>
          </p:cNvPr>
          <p:cNvSpPr/>
          <p:nvPr/>
        </p:nvSpPr>
        <p:spPr>
          <a:xfrm>
            <a:off x="4313075" y="3968270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F4B7B-114F-4BC7-99E9-A0C70731DC75}"/>
              </a:ext>
            </a:extLst>
          </p:cNvPr>
          <p:cNvSpPr/>
          <p:nvPr/>
        </p:nvSpPr>
        <p:spPr>
          <a:xfrm>
            <a:off x="3767659" y="3760194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5B0E4-15C1-4B87-BB13-6FC15362CB35}"/>
              </a:ext>
            </a:extLst>
          </p:cNvPr>
          <p:cNvSpPr/>
          <p:nvPr/>
        </p:nvSpPr>
        <p:spPr>
          <a:xfrm>
            <a:off x="3675381" y="3120850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4724D-0123-4D77-A7B9-B1523929052C}"/>
              </a:ext>
            </a:extLst>
          </p:cNvPr>
          <p:cNvSpPr/>
          <p:nvPr/>
        </p:nvSpPr>
        <p:spPr>
          <a:xfrm>
            <a:off x="3976291" y="2440070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AA5388-9FDC-436B-9D7B-E1DF269AB48B}"/>
              </a:ext>
            </a:extLst>
          </p:cNvPr>
          <p:cNvSpPr/>
          <p:nvPr/>
        </p:nvSpPr>
        <p:spPr>
          <a:xfrm>
            <a:off x="4699609" y="3421189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5BF49-6FB7-4EE3-8BC4-52807D5A526E}"/>
              </a:ext>
            </a:extLst>
          </p:cNvPr>
          <p:cNvSpPr/>
          <p:nvPr/>
        </p:nvSpPr>
        <p:spPr>
          <a:xfrm>
            <a:off x="4164037" y="3591909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32B49-7E53-436F-9010-9FBC71F3C9F2}"/>
              </a:ext>
            </a:extLst>
          </p:cNvPr>
          <p:cNvSpPr/>
          <p:nvPr/>
        </p:nvSpPr>
        <p:spPr>
          <a:xfrm>
            <a:off x="4920453" y="4033971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A194E6-4966-4F3B-BCBF-84CFBDDCA0E3}"/>
              </a:ext>
            </a:extLst>
          </p:cNvPr>
          <p:cNvSpPr/>
          <p:nvPr/>
        </p:nvSpPr>
        <p:spPr>
          <a:xfrm>
            <a:off x="4970344" y="2499365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F5314-29FA-4098-9849-DCCD33668B4D}"/>
              </a:ext>
            </a:extLst>
          </p:cNvPr>
          <p:cNvSpPr/>
          <p:nvPr/>
        </p:nvSpPr>
        <p:spPr>
          <a:xfrm>
            <a:off x="3988612" y="2775385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628C6-5B6E-407D-9F1D-1DE10874D01B}"/>
              </a:ext>
            </a:extLst>
          </p:cNvPr>
          <p:cNvSpPr/>
          <p:nvPr/>
        </p:nvSpPr>
        <p:spPr>
          <a:xfrm>
            <a:off x="3586966" y="2591456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4E0978-D39E-4B62-9F9A-F658FCA48CD4}"/>
              </a:ext>
            </a:extLst>
          </p:cNvPr>
          <p:cNvSpPr/>
          <p:nvPr/>
        </p:nvSpPr>
        <p:spPr>
          <a:xfrm>
            <a:off x="4259812" y="3117502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84702-ADCB-4159-8C35-EA7DEADA791B}"/>
              </a:ext>
            </a:extLst>
          </p:cNvPr>
          <p:cNvSpPr/>
          <p:nvPr/>
        </p:nvSpPr>
        <p:spPr>
          <a:xfrm>
            <a:off x="4838860" y="3055668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45168F-AF02-4A2F-9D62-521DFA5CFF87}"/>
              </a:ext>
            </a:extLst>
          </p:cNvPr>
          <p:cNvSpPr/>
          <p:nvPr/>
        </p:nvSpPr>
        <p:spPr>
          <a:xfrm>
            <a:off x="4526294" y="2711835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27B850-A7DC-40D0-A1A4-D73A3CC7BE8B}"/>
              </a:ext>
            </a:extLst>
          </p:cNvPr>
          <p:cNvSpPr/>
          <p:nvPr/>
        </p:nvSpPr>
        <p:spPr>
          <a:xfrm>
            <a:off x="5352369" y="3211467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57532-5649-4CEF-BFBE-76F906078BC1}"/>
              </a:ext>
            </a:extLst>
          </p:cNvPr>
          <p:cNvSpPr txBox="1"/>
          <p:nvPr/>
        </p:nvSpPr>
        <p:spPr>
          <a:xfrm>
            <a:off x="4862691" y="50228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9A5575-CE6B-4423-A3B0-26A3AC4F3A67}"/>
              </a:ext>
            </a:extLst>
          </p:cNvPr>
          <p:cNvSpPr txBox="1"/>
          <p:nvPr/>
        </p:nvSpPr>
        <p:spPr>
          <a:xfrm>
            <a:off x="2698432" y="289042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24AFD55-899C-4B7B-BD74-8D55702BDAF3}"/>
              </a:ext>
            </a:extLst>
          </p:cNvPr>
          <p:cNvCxnSpPr>
            <a:cxnSpLocks/>
          </p:cNvCxnSpPr>
          <p:nvPr/>
        </p:nvCxnSpPr>
        <p:spPr>
          <a:xfrm>
            <a:off x="3099157" y="1695023"/>
            <a:ext cx="1" cy="3287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47627B-AA30-4B28-B378-2C823249F2C9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>
            <a:off x="5023417" y="3160529"/>
            <a:ext cx="328952" cy="1557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44848F-2A59-416C-8857-CC9033EE8A83}"/>
              </a:ext>
            </a:extLst>
          </p:cNvPr>
          <p:cNvSpPr txBox="1"/>
          <p:nvPr/>
        </p:nvSpPr>
        <p:spPr>
          <a:xfrm>
            <a:off x="5012731" y="836861"/>
            <a:ext cx="2981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Let, </a:t>
            </a:r>
            <a:r>
              <a:rPr lang="en-IN" sz="2400" dirty="0">
                <a:solidFill>
                  <a:srgbClr val="FF0000"/>
                </a:solidFill>
                <a:highlight>
                  <a:srgbClr val="FFFF00"/>
                </a:highlight>
              </a:rPr>
              <a:t>K =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C5D923-A098-4FB8-9A32-5FFEB689BE34}"/>
              </a:ext>
            </a:extLst>
          </p:cNvPr>
          <p:cNvSpPr/>
          <p:nvPr/>
        </p:nvSpPr>
        <p:spPr>
          <a:xfrm>
            <a:off x="6884725" y="2134823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11A6A7-6369-4697-A976-E4DC32B15A7A}"/>
              </a:ext>
            </a:extLst>
          </p:cNvPr>
          <p:cNvCxnSpPr>
            <a:cxnSpLocks/>
            <a:stCxn id="15" idx="3"/>
            <a:endCxn id="53" idx="1"/>
          </p:cNvCxnSpPr>
          <p:nvPr/>
        </p:nvCxnSpPr>
        <p:spPr>
          <a:xfrm flipV="1">
            <a:off x="5154901" y="2239684"/>
            <a:ext cx="1729824" cy="36454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E89CF9E-AA77-4139-8758-8644999A8390}"/>
              </a:ext>
            </a:extLst>
          </p:cNvPr>
          <p:cNvSpPr txBox="1"/>
          <p:nvPr/>
        </p:nvSpPr>
        <p:spPr>
          <a:xfrm>
            <a:off x="415275" y="3865055"/>
            <a:ext cx="1423275" cy="954107"/>
          </a:xfrm>
          <a:prstGeom prst="rect">
            <a:avLst/>
          </a:prstGeom>
          <a:noFill/>
          <a:ln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70AD47"/>
                </a:solidFill>
              </a:rPr>
              <a:t>Memory</a:t>
            </a:r>
          </a:p>
          <a:p>
            <a:r>
              <a:rPr lang="en-IN" sz="2800" dirty="0">
                <a:solidFill>
                  <a:srgbClr val="70AD47"/>
                </a:solidFill>
              </a:rPr>
              <a:t>Bank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48792494-E070-41E5-B6AD-63E7EAEEC57B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1838550" y="3526050"/>
            <a:ext cx="1821295" cy="816059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8E4FA9E2-46A7-4D84-B599-911043E31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5304" y="1957658"/>
            <a:ext cx="2604188" cy="26041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03CF60E-0E78-4201-B629-BEC6B3E69278}"/>
              </a:ext>
            </a:extLst>
          </p:cNvPr>
          <p:cNvSpPr/>
          <p:nvPr/>
        </p:nvSpPr>
        <p:spPr>
          <a:xfrm>
            <a:off x="10181825" y="3536374"/>
            <a:ext cx="533221" cy="497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3D48A538-7DBF-4870-B0F8-F81A67CF760D}"/>
              </a:ext>
            </a:extLst>
          </p:cNvPr>
          <p:cNvCxnSpPr>
            <a:stCxn id="43" idx="0"/>
            <a:endCxn id="53" idx="3"/>
          </p:cNvCxnSpPr>
          <p:nvPr/>
        </p:nvCxnSpPr>
        <p:spPr>
          <a:xfrm rot="16200000" flipV="1">
            <a:off x="8110514" y="1198452"/>
            <a:ext cx="1296690" cy="3379154"/>
          </a:xfrm>
          <a:prstGeom prst="curved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F129687-66CF-41F7-BCDB-BE4EA813F6F6}"/>
              </a:ext>
            </a:extLst>
          </p:cNvPr>
          <p:cNvSpPr/>
          <p:nvPr/>
        </p:nvSpPr>
        <p:spPr>
          <a:xfrm>
            <a:off x="8628983" y="3526050"/>
            <a:ext cx="533221" cy="497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F1B02F0E-2E4F-461B-9359-A38C914F8687}"/>
              </a:ext>
            </a:extLst>
          </p:cNvPr>
          <p:cNvCxnSpPr>
            <a:cxnSpLocks/>
            <a:stCxn id="46" idx="0"/>
            <a:endCxn id="29" idx="3"/>
          </p:cNvCxnSpPr>
          <p:nvPr/>
        </p:nvCxnSpPr>
        <p:spPr>
          <a:xfrm rot="16200000" flipV="1">
            <a:off x="7111399" y="1741855"/>
            <a:ext cx="209722" cy="3358668"/>
          </a:xfrm>
          <a:prstGeom prst="curved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99C4D9E-0CA0-4D8C-A9A9-AEBAA4FD7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5" y="882065"/>
            <a:ext cx="2089135" cy="2089135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017907-6D4F-4859-B81E-FC1127DEDA5F}"/>
              </a:ext>
            </a:extLst>
          </p:cNvPr>
          <p:cNvCxnSpPr>
            <a:cxnSpLocks/>
            <a:stCxn id="64" idx="3"/>
            <a:endCxn id="9" idx="0"/>
          </p:cNvCxnSpPr>
          <p:nvPr/>
        </p:nvCxnSpPr>
        <p:spPr>
          <a:xfrm>
            <a:off x="582397" y="1074112"/>
            <a:ext cx="3486173" cy="136595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253917DF-1553-4251-8E1E-0E72CCAC277F}"/>
              </a:ext>
            </a:extLst>
          </p:cNvPr>
          <p:cNvSpPr/>
          <p:nvPr/>
        </p:nvSpPr>
        <p:spPr>
          <a:xfrm>
            <a:off x="154636" y="882064"/>
            <a:ext cx="427761" cy="38409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7E7CE5-5883-4929-8E59-ED382114CAC1}"/>
              </a:ext>
            </a:extLst>
          </p:cNvPr>
          <p:cNvCxnSpPr>
            <a:cxnSpLocks/>
            <a:stCxn id="66" idx="3"/>
            <a:endCxn id="20" idx="1"/>
          </p:cNvCxnSpPr>
          <p:nvPr/>
        </p:nvCxnSpPr>
        <p:spPr>
          <a:xfrm>
            <a:off x="1072675" y="1074112"/>
            <a:ext cx="2514291" cy="162220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8CE377C-66B4-4A7A-A6EE-9EFE43D9EF40}"/>
              </a:ext>
            </a:extLst>
          </p:cNvPr>
          <p:cNvSpPr/>
          <p:nvPr/>
        </p:nvSpPr>
        <p:spPr>
          <a:xfrm>
            <a:off x="644914" y="882064"/>
            <a:ext cx="427761" cy="38409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B74D52-C64D-44C5-95C6-55D5A34CB1AA}"/>
              </a:ext>
            </a:extLst>
          </p:cNvPr>
          <p:cNvCxnSpPr>
            <a:cxnSpLocks/>
            <a:stCxn id="68" idx="3"/>
            <a:endCxn id="8" idx="1"/>
          </p:cNvCxnSpPr>
          <p:nvPr/>
        </p:nvCxnSpPr>
        <p:spPr>
          <a:xfrm>
            <a:off x="1348876" y="2781193"/>
            <a:ext cx="2326505" cy="44451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6B896A7-04A0-48A2-97EB-6F176FF6D80B}"/>
              </a:ext>
            </a:extLst>
          </p:cNvPr>
          <p:cNvSpPr/>
          <p:nvPr/>
        </p:nvSpPr>
        <p:spPr>
          <a:xfrm>
            <a:off x="921115" y="2589145"/>
            <a:ext cx="427761" cy="38409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D3528C3-78B2-4177-A05D-D00588A8CCEF}"/>
              </a:ext>
            </a:extLst>
          </p:cNvPr>
          <p:cNvCxnSpPr>
            <a:cxnSpLocks/>
            <a:stCxn id="70" idx="3"/>
            <a:endCxn id="23" idx="1"/>
          </p:cNvCxnSpPr>
          <p:nvPr/>
        </p:nvCxnSpPr>
        <p:spPr>
          <a:xfrm>
            <a:off x="1855870" y="2781193"/>
            <a:ext cx="2403942" cy="44117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F698C38-89C3-4B75-B350-7871A1FAF81C}"/>
              </a:ext>
            </a:extLst>
          </p:cNvPr>
          <p:cNvSpPr/>
          <p:nvPr/>
        </p:nvSpPr>
        <p:spPr>
          <a:xfrm>
            <a:off x="1428109" y="2589145"/>
            <a:ext cx="427761" cy="38409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70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0" grpId="0" animBg="1"/>
      <p:bldP spid="23" grpId="0" animBg="1"/>
      <p:bldP spid="29" grpId="0" animBg="1"/>
      <p:bldP spid="53" grpId="0" animBg="1"/>
      <p:bldP spid="62" grpId="0" animBg="1"/>
      <p:bldP spid="43" grpId="0" animBg="1"/>
      <p:bldP spid="46" grpId="0" animBg="1"/>
      <p:bldP spid="64" grpId="0" animBg="1"/>
      <p:bldP spid="66" grpId="0" animBg="1"/>
      <p:bldP spid="68" grpId="0" animBg="1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AEE7-43A2-42BF-8EB2-DCCF633B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51300"/>
            <a:ext cx="10515600" cy="1325563"/>
          </a:xfrm>
        </p:spPr>
        <p:txBody>
          <a:bodyPr/>
          <a:lstStyle/>
          <a:p>
            <a:r>
              <a:rPr lang="en-IN" dirty="0"/>
              <a:t>The problem formulation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E071C6-ED67-4E5F-A073-0B12FB30C123}"/>
              </a:ext>
            </a:extLst>
          </p:cNvPr>
          <p:cNvCxnSpPr/>
          <p:nvPr/>
        </p:nvCxnSpPr>
        <p:spPr>
          <a:xfrm>
            <a:off x="2533475" y="2298583"/>
            <a:ext cx="0" cy="2684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A27ED1-DEFA-4D39-A513-62E007291C42}"/>
              </a:ext>
            </a:extLst>
          </p:cNvPr>
          <p:cNvCxnSpPr>
            <a:cxnSpLocks/>
          </p:cNvCxnSpPr>
          <p:nvPr/>
        </p:nvCxnSpPr>
        <p:spPr>
          <a:xfrm flipH="1">
            <a:off x="2533475" y="4992849"/>
            <a:ext cx="3001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8ABAD2A-A1EF-4E80-89FD-00AFAF389C60}"/>
              </a:ext>
            </a:extLst>
          </p:cNvPr>
          <p:cNvSpPr/>
          <p:nvPr/>
        </p:nvSpPr>
        <p:spPr>
          <a:xfrm>
            <a:off x="3456264" y="2827090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FD9E3F-63F6-47E3-8430-41C128F9E133}"/>
              </a:ext>
            </a:extLst>
          </p:cNvPr>
          <p:cNvSpPr/>
          <p:nvPr/>
        </p:nvSpPr>
        <p:spPr>
          <a:xfrm>
            <a:off x="3734669" y="3322413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76A50C-79C7-468B-8266-0C506F67463F}"/>
              </a:ext>
            </a:extLst>
          </p:cNvPr>
          <p:cNvSpPr/>
          <p:nvPr/>
        </p:nvSpPr>
        <p:spPr>
          <a:xfrm>
            <a:off x="3807203" y="2956417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E2E864-A614-4433-BEA0-71178AC4F908}"/>
              </a:ext>
            </a:extLst>
          </p:cNvPr>
          <p:cNvSpPr/>
          <p:nvPr/>
        </p:nvSpPr>
        <p:spPr>
          <a:xfrm>
            <a:off x="3722613" y="3744639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74B4E1-4F69-49FE-9E71-5AF15862A4BC}"/>
              </a:ext>
            </a:extLst>
          </p:cNvPr>
          <p:cNvSpPr/>
          <p:nvPr/>
        </p:nvSpPr>
        <p:spPr>
          <a:xfrm>
            <a:off x="4256012" y="3379573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320761-2261-40C1-B418-0166672EC154}"/>
              </a:ext>
            </a:extLst>
          </p:cNvPr>
          <p:cNvSpPr/>
          <p:nvPr/>
        </p:nvSpPr>
        <p:spPr>
          <a:xfrm>
            <a:off x="4158142" y="2706150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7A40DD-CEA7-4DE2-829D-575E54B40C67}"/>
              </a:ext>
            </a:extLst>
          </p:cNvPr>
          <p:cNvSpPr/>
          <p:nvPr/>
        </p:nvSpPr>
        <p:spPr>
          <a:xfrm>
            <a:off x="4102212" y="3112691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480178-6104-40A9-B6C2-5ED29E0347E0}"/>
              </a:ext>
            </a:extLst>
          </p:cNvPr>
          <p:cNvSpPr/>
          <p:nvPr/>
        </p:nvSpPr>
        <p:spPr>
          <a:xfrm>
            <a:off x="2918317" y="3272726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C47A51-196C-4C13-96C4-6308282F5D4F}"/>
              </a:ext>
            </a:extLst>
          </p:cNvPr>
          <p:cNvSpPr/>
          <p:nvPr/>
        </p:nvSpPr>
        <p:spPr>
          <a:xfrm>
            <a:off x="3367126" y="3695882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E206EA-355B-4D99-AE4E-FB3115A2CEC4}"/>
              </a:ext>
            </a:extLst>
          </p:cNvPr>
          <p:cNvSpPr/>
          <p:nvPr/>
        </p:nvSpPr>
        <p:spPr>
          <a:xfrm>
            <a:off x="3213326" y="3429000"/>
            <a:ext cx="184557" cy="20972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8B5598-A832-43D3-989B-CB917476B6E3}"/>
              </a:ext>
            </a:extLst>
          </p:cNvPr>
          <p:cNvSpPr/>
          <p:nvPr/>
        </p:nvSpPr>
        <p:spPr>
          <a:xfrm>
            <a:off x="5649983" y="3591021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C9F8C0-3A9C-4731-A8A5-376E1B531246}"/>
              </a:ext>
            </a:extLst>
          </p:cNvPr>
          <p:cNvSpPr/>
          <p:nvPr/>
        </p:nvSpPr>
        <p:spPr>
          <a:xfrm>
            <a:off x="3642390" y="1795969"/>
            <a:ext cx="184557" cy="20972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CF6F7E-81A8-47F3-B868-B4371756E54D}"/>
              </a:ext>
            </a:extLst>
          </p:cNvPr>
          <p:cNvSpPr/>
          <p:nvPr/>
        </p:nvSpPr>
        <p:spPr>
          <a:xfrm>
            <a:off x="2711213" y="2231474"/>
            <a:ext cx="2330570" cy="2265022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24BA14-AC6D-4C29-A847-41AD0649640D}"/>
              </a:ext>
            </a:extLst>
          </p:cNvPr>
          <p:cNvSpPr txBox="1"/>
          <p:nvPr/>
        </p:nvSpPr>
        <p:spPr>
          <a:xfrm>
            <a:off x="7247730" y="2706150"/>
            <a:ext cx="39047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 of distribution detection</a:t>
            </a:r>
            <a:br>
              <a:rPr lang="en-IN" dirty="0"/>
            </a:br>
            <a:br>
              <a:rPr lang="en-IN" dirty="0"/>
            </a:br>
            <a:r>
              <a:rPr lang="en-IN" dirty="0"/>
              <a:t>We do not use classification algorithms </a:t>
            </a:r>
          </a:p>
          <a:p>
            <a:endParaRPr lang="en-IN" dirty="0"/>
          </a:p>
          <a:p>
            <a:r>
              <a:rPr lang="en-IN" dirty="0"/>
              <a:t>We use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5558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7" grpId="0" animBg="1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209C1-AFDF-43BA-9E13-5F540F28B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4" y="1198556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7E399C-F0C7-4F5E-9F48-FAB900DC6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741436"/>
            <a:ext cx="83343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AA06C-7F17-44F3-911E-810304022CB3}"/>
              </a:ext>
            </a:extLst>
          </p:cNvPr>
          <p:cNvSpPr txBox="1"/>
          <p:nvPr/>
        </p:nvSpPr>
        <p:spPr>
          <a:xfrm>
            <a:off x="242441" y="2710472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DE797-B832-430C-81CE-0A9EBE258351}"/>
              </a:ext>
            </a:extLst>
          </p:cNvPr>
          <p:cNvSpPr txBox="1"/>
          <p:nvPr/>
        </p:nvSpPr>
        <p:spPr>
          <a:xfrm>
            <a:off x="4003086" y="3167390"/>
            <a:ext cx="4185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Pretrained </a:t>
            </a:r>
            <a:r>
              <a:rPr lang="en-IN" sz="2800" dirty="0" err="1">
                <a:solidFill>
                  <a:srgbClr val="FFFF00"/>
                </a:solidFill>
              </a:rPr>
              <a:t>resnet</a:t>
            </a:r>
            <a:r>
              <a:rPr lang="en-IN" sz="2800" dirty="0">
                <a:solidFill>
                  <a:srgbClr val="FFFF00"/>
                </a:solidFill>
              </a:rPr>
              <a:t> 50 model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FAD8617C-C25F-4E7D-BE21-35ADF8D45E9E}"/>
              </a:ext>
            </a:extLst>
          </p:cNvPr>
          <p:cNvGraphicFramePr>
            <a:graphicFrameLocks noGrp="1"/>
          </p:cNvGraphicFramePr>
          <p:nvPr/>
        </p:nvGraphicFramePr>
        <p:xfrm>
          <a:off x="10874159" y="439176"/>
          <a:ext cx="36497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971">
                  <a:extLst>
                    <a:ext uri="{9D8B030D-6E8A-4147-A177-3AD203B41FA5}">
                      <a16:colId xmlns:a16="http://schemas.microsoft.com/office/drawing/2014/main" val="2302295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35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90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5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0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586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195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1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62432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025B557-7BA9-4125-973A-93D5241F365C}"/>
              </a:ext>
            </a:extLst>
          </p:cNvPr>
          <p:cNvSpPr txBox="1"/>
          <p:nvPr/>
        </p:nvSpPr>
        <p:spPr>
          <a:xfrm>
            <a:off x="10489822" y="3405896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(2048)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C43D0F-803D-41E5-B93D-9196BF44CC64}"/>
              </a:ext>
            </a:extLst>
          </p:cNvPr>
          <p:cNvCxnSpPr/>
          <p:nvPr/>
        </p:nvCxnSpPr>
        <p:spPr>
          <a:xfrm>
            <a:off x="6096000" y="2210540"/>
            <a:ext cx="0" cy="2166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D22DF0-D1E4-466F-8B5F-5DCCA4CEAE0B}"/>
              </a:ext>
            </a:extLst>
          </p:cNvPr>
          <p:cNvCxnSpPr/>
          <p:nvPr/>
        </p:nvCxnSpPr>
        <p:spPr>
          <a:xfrm>
            <a:off x="8041690" y="2210540"/>
            <a:ext cx="0" cy="2166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FC5D9A-7DAA-4870-B3F9-FF94D34D67B0}"/>
              </a:ext>
            </a:extLst>
          </p:cNvPr>
          <p:cNvSpPr/>
          <p:nvPr/>
        </p:nvSpPr>
        <p:spPr>
          <a:xfrm>
            <a:off x="4981435" y="4719295"/>
            <a:ext cx="1380156" cy="11265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762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5C1179-EEF3-412F-B3B5-A7D14A48EB17}"/>
              </a:ext>
            </a:extLst>
          </p:cNvPr>
          <p:cNvSpPr/>
          <p:nvPr/>
        </p:nvSpPr>
        <p:spPr>
          <a:xfrm>
            <a:off x="7340708" y="5177981"/>
            <a:ext cx="700982" cy="6678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1524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1190C-C77A-4F62-B1F7-BF72146ED10B}"/>
              </a:ext>
            </a:extLst>
          </p:cNvPr>
          <p:cNvSpPr txBox="1"/>
          <p:nvPr/>
        </p:nvSpPr>
        <p:spPr>
          <a:xfrm>
            <a:off x="4981435" y="6116564"/>
            <a:ext cx="195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(512, 28, 28)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1035A-8AF3-4056-AACD-0E1224E7174B}"/>
              </a:ext>
            </a:extLst>
          </p:cNvPr>
          <p:cNvSpPr txBox="1"/>
          <p:nvPr/>
        </p:nvSpPr>
        <p:spPr>
          <a:xfrm>
            <a:off x="7210823" y="6116564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(1024, 14, 14)</a:t>
            </a: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F08CFB82-21E8-4286-B4B5-D0B4F2DB01ED}"/>
              </a:ext>
            </a:extLst>
          </p:cNvPr>
          <p:cNvSpPr/>
          <p:nvPr/>
        </p:nvSpPr>
        <p:spPr>
          <a:xfrm>
            <a:off x="10263187" y="384282"/>
            <a:ext cx="1632027" cy="3102015"/>
          </a:xfrm>
          <a:prstGeom prst="mathMultiply">
            <a:avLst>
              <a:gd name="adj1" fmla="val 178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67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6" grpId="0" animBg="1"/>
      <p:bldP spid="17" grpId="0"/>
      <p:bldP spid="18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209C1-AFDF-43BA-9E13-5F540F28B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4" y="1198556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AA06C-7F17-44F3-911E-810304022CB3}"/>
              </a:ext>
            </a:extLst>
          </p:cNvPr>
          <p:cNvSpPr txBox="1"/>
          <p:nvPr/>
        </p:nvSpPr>
        <p:spPr>
          <a:xfrm>
            <a:off x="242441" y="2710472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FC5D9A-7DAA-4870-B3F9-FF94D34D67B0}"/>
              </a:ext>
            </a:extLst>
          </p:cNvPr>
          <p:cNvSpPr/>
          <p:nvPr/>
        </p:nvSpPr>
        <p:spPr>
          <a:xfrm>
            <a:off x="3609835" y="1508511"/>
            <a:ext cx="1380156" cy="11265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762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5C1179-EEF3-412F-B3B5-A7D14A48EB17}"/>
              </a:ext>
            </a:extLst>
          </p:cNvPr>
          <p:cNvSpPr/>
          <p:nvPr/>
        </p:nvSpPr>
        <p:spPr>
          <a:xfrm>
            <a:off x="204412" y="5223285"/>
            <a:ext cx="700982" cy="6678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1524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1190C-C77A-4F62-B1F7-BF72146ED10B}"/>
              </a:ext>
            </a:extLst>
          </p:cNvPr>
          <p:cNvSpPr txBox="1"/>
          <p:nvPr/>
        </p:nvSpPr>
        <p:spPr>
          <a:xfrm>
            <a:off x="3609835" y="2905780"/>
            <a:ext cx="195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(512, 28, 28)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1035A-8AF3-4056-AACD-0E1224E7174B}"/>
              </a:ext>
            </a:extLst>
          </p:cNvPr>
          <p:cNvSpPr txBox="1"/>
          <p:nvPr/>
        </p:nvSpPr>
        <p:spPr>
          <a:xfrm>
            <a:off x="74527" y="6161868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(1024, 14, 14)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1456353-DC16-44B3-88FD-C7DCA5F2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614" y="-343451"/>
            <a:ext cx="10515600" cy="1325563"/>
          </a:xfrm>
        </p:spPr>
        <p:txBody>
          <a:bodyPr/>
          <a:lstStyle/>
          <a:p>
            <a:r>
              <a:rPr lang="en-IN" dirty="0"/>
              <a:t>How to aggregate the features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3F9398-D8C7-4C51-A504-85E94780FF07}"/>
              </a:ext>
            </a:extLst>
          </p:cNvPr>
          <p:cNvCxnSpPr>
            <a:cxnSpLocks/>
          </p:cNvCxnSpPr>
          <p:nvPr/>
        </p:nvCxnSpPr>
        <p:spPr>
          <a:xfrm>
            <a:off x="2468217" y="5406993"/>
            <a:ext cx="12589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BA40D3-FF31-4EEE-8158-81C1118DA9D1}"/>
              </a:ext>
            </a:extLst>
          </p:cNvPr>
          <p:cNvSpPr txBox="1"/>
          <p:nvPr/>
        </p:nvSpPr>
        <p:spPr>
          <a:xfrm>
            <a:off x="2389007" y="5406993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Up scale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92942-F0CB-4B15-B87E-8A33BB4D588E}"/>
              </a:ext>
            </a:extLst>
          </p:cNvPr>
          <p:cNvSpPr/>
          <p:nvPr/>
        </p:nvSpPr>
        <p:spPr>
          <a:xfrm>
            <a:off x="7569367" y="2519344"/>
            <a:ext cx="1134735" cy="111126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20605E-F39F-483B-AE4D-D926EACDDFCA}"/>
              </a:ext>
            </a:extLst>
          </p:cNvPr>
          <p:cNvSpPr txBox="1"/>
          <p:nvPr/>
        </p:nvSpPr>
        <p:spPr>
          <a:xfrm>
            <a:off x="4031042" y="5930213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(1024, 28, 28)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6B8A0-9DB5-4D69-A2AA-6F88B27DB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78" y="3851243"/>
            <a:ext cx="3750986" cy="3602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22AB31-F515-4A66-8A89-CE0B76D2332C}"/>
              </a:ext>
            </a:extLst>
          </p:cNvPr>
          <p:cNvCxnSpPr>
            <a:cxnSpLocks/>
          </p:cNvCxnSpPr>
          <p:nvPr/>
        </p:nvCxnSpPr>
        <p:spPr>
          <a:xfrm>
            <a:off x="5466521" y="2071761"/>
            <a:ext cx="2276062" cy="9003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2934BA-9B38-4DD5-9889-6A7DFF985CD7}"/>
              </a:ext>
            </a:extLst>
          </p:cNvPr>
          <p:cNvCxnSpPr>
            <a:cxnSpLocks/>
          </p:cNvCxnSpPr>
          <p:nvPr/>
        </p:nvCxnSpPr>
        <p:spPr>
          <a:xfrm flipV="1">
            <a:off x="5960164" y="3167390"/>
            <a:ext cx="1782419" cy="1939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FFE27-D8A4-4A8F-8B60-E42343EF61D2}"/>
              </a:ext>
            </a:extLst>
          </p:cNvPr>
          <p:cNvSpPr/>
          <p:nvPr/>
        </p:nvSpPr>
        <p:spPr>
          <a:xfrm>
            <a:off x="3879574" y="4700576"/>
            <a:ext cx="1134735" cy="111126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1524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9ACF5-4462-4F97-8E29-A1A8C66DF08E}"/>
              </a:ext>
            </a:extLst>
          </p:cNvPr>
          <p:cNvSpPr txBox="1"/>
          <p:nvPr/>
        </p:nvSpPr>
        <p:spPr>
          <a:xfrm>
            <a:off x="8407572" y="3846930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(1536, 28, 28)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D04323-FF01-48B4-AF38-95496070B59A}"/>
              </a:ext>
            </a:extLst>
          </p:cNvPr>
          <p:cNvSpPr txBox="1"/>
          <p:nvPr/>
        </p:nvSpPr>
        <p:spPr>
          <a:xfrm>
            <a:off x="65970" y="3068759"/>
            <a:ext cx="195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(3, 224, 224)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E49D80-6761-4D18-860F-B2ACF493D1C1}"/>
              </a:ext>
            </a:extLst>
          </p:cNvPr>
          <p:cNvSpPr txBox="1"/>
          <p:nvPr/>
        </p:nvSpPr>
        <p:spPr>
          <a:xfrm>
            <a:off x="8018154" y="1458711"/>
            <a:ext cx="2847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Extracted features</a:t>
            </a:r>
          </a:p>
        </p:txBody>
      </p:sp>
    </p:spTree>
    <p:extLst>
      <p:ext uri="{BB962C8B-B14F-4D97-AF65-F5344CB8AC3E}">
        <p14:creationId xmlns:p14="http://schemas.microsoft.com/office/powerpoint/2010/main" val="240318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6" grpId="0" animBg="1"/>
      <p:bldP spid="27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209C1-AFDF-43BA-9E13-5F540F28B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7" y="2077136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AA06C-7F17-44F3-911E-810304022CB3}"/>
              </a:ext>
            </a:extLst>
          </p:cNvPr>
          <p:cNvSpPr txBox="1"/>
          <p:nvPr/>
        </p:nvSpPr>
        <p:spPr>
          <a:xfrm>
            <a:off x="284384" y="3589052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1456353-DC16-44B3-88FD-C7DCA5F2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7" y="-19638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Patch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92942-F0CB-4B15-B87E-8A33BB4D588E}"/>
              </a:ext>
            </a:extLst>
          </p:cNvPr>
          <p:cNvSpPr/>
          <p:nvPr/>
        </p:nvSpPr>
        <p:spPr>
          <a:xfrm>
            <a:off x="3002033" y="2608323"/>
            <a:ext cx="1134735" cy="111126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22AB31-F515-4A66-8A89-CE0B76D2332C}"/>
              </a:ext>
            </a:extLst>
          </p:cNvPr>
          <p:cNvCxnSpPr>
            <a:cxnSpLocks/>
          </p:cNvCxnSpPr>
          <p:nvPr/>
        </p:nvCxnSpPr>
        <p:spPr>
          <a:xfrm>
            <a:off x="1843211" y="2884040"/>
            <a:ext cx="11588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B9ACF5-4462-4F97-8E29-A1A8C66DF08E}"/>
              </a:ext>
            </a:extLst>
          </p:cNvPr>
          <p:cNvSpPr txBox="1"/>
          <p:nvPr/>
        </p:nvSpPr>
        <p:spPr>
          <a:xfrm>
            <a:off x="3840238" y="3947339"/>
            <a:ext cx="213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(1536, 28, 28)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D04323-FF01-48B4-AF38-95496070B59A}"/>
              </a:ext>
            </a:extLst>
          </p:cNvPr>
          <p:cNvSpPr txBox="1"/>
          <p:nvPr/>
        </p:nvSpPr>
        <p:spPr>
          <a:xfrm>
            <a:off x="107913" y="3947339"/>
            <a:ext cx="195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(3, 224, 224)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E49D80-6761-4D18-860F-B2ACF493D1C1}"/>
              </a:ext>
            </a:extLst>
          </p:cNvPr>
          <p:cNvSpPr txBox="1"/>
          <p:nvPr/>
        </p:nvSpPr>
        <p:spPr>
          <a:xfrm>
            <a:off x="3450820" y="1559120"/>
            <a:ext cx="2847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Extracted features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4FED73-E4CB-4147-ABA7-CCCB6E66C245}"/>
              </a:ext>
            </a:extLst>
          </p:cNvPr>
          <p:cNvGrpSpPr/>
          <p:nvPr/>
        </p:nvGrpSpPr>
        <p:grpSpPr>
          <a:xfrm>
            <a:off x="3569400" y="2399397"/>
            <a:ext cx="2406551" cy="562829"/>
            <a:chOff x="3569400" y="2405540"/>
            <a:chExt cx="2406551" cy="5628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197321-2E07-4D25-B934-243D174D2BC6}"/>
                </a:ext>
              </a:extLst>
            </p:cNvPr>
            <p:cNvSpPr/>
            <p:nvPr/>
          </p:nvSpPr>
          <p:spPr>
            <a:xfrm>
              <a:off x="3569400" y="2744982"/>
              <a:ext cx="352830" cy="223387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F99750-E37C-4EB8-B6AC-7FEBD7573420}"/>
                </a:ext>
              </a:extLst>
            </p:cNvPr>
            <p:cNvSpPr/>
            <p:nvPr/>
          </p:nvSpPr>
          <p:spPr>
            <a:xfrm>
              <a:off x="3640089" y="2405540"/>
              <a:ext cx="2259061" cy="36144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B5F6DB-040F-4C08-88D3-9D8DBAA2E07C}"/>
                </a:ext>
              </a:extLst>
            </p:cNvPr>
            <p:cNvSpPr/>
            <p:nvPr/>
          </p:nvSpPr>
          <p:spPr>
            <a:xfrm>
              <a:off x="3716890" y="2633288"/>
              <a:ext cx="2259061" cy="223387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334EBA-62E2-49B0-B803-50D93E2374DC}"/>
              </a:ext>
            </a:extLst>
          </p:cNvPr>
          <p:cNvGrpSpPr/>
          <p:nvPr/>
        </p:nvGrpSpPr>
        <p:grpSpPr>
          <a:xfrm>
            <a:off x="3256980" y="2181647"/>
            <a:ext cx="2477240" cy="678569"/>
            <a:chOff x="3256980" y="2181647"/>
            <a:chExt cx="2477240" cy="67856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57908BF-91A1-4951-A31A-D08F585D4FD5}"/>
                </a:ext>
              </a:extLst>
            </p:cNvPr>
            <p:cNvSpPr/>
            <p:nvPr/>
          </p:nvSpPr>
          <p:spPr>
            <a:xfrm>
              <a:off x="3404470" y="2636829"/>
              <a:ext cx="352830" cy="223387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A22153-06B5-4FE8-A85D-D0B8EEB8AD96}"/>
                </a:ext>
              </a:extLst>
            </p:cNvPr>
            <p:cNvSpPr/>
            <p:nvPr/>
          </p:nvSpPr>
          <p:spPr>
            <a:xfrm>
              <a:off x="3475159" y="2297387"/>
              <a:ext cx="2259061" cy="36144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BA0C3B6-46CC-453F-8547-D37C9931F8DA}"/>
                </a:ext>
              </a:extLst>
            </p:cNvPr>
            <p:cNvSpPr/>
            <p:nvPr/>
          </p:nvSpPr>
          <p:spPr>
            <a:xfrm>
              <a:off x="3256980" y="2521089"/>
              <a:ext cx="352830" cy="223387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C7BDF9-A4A6-4D48-AF28-89B302681959}"/>
                </a:ext>
              </a:extLst>
            </p:cNvPr>
            <p:cNvSpPr/>
            <p:nvPr/>
          </p:nvSpPr>
          <p:spPr>
            <a:xfrm>
              <a:off x="3327669" y="2181647"/>
              <a:ext cx="2259061" cy="36144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19E47F5-80BC-40B5-8E9B-600E9881BF7F}"/>
              </a:ext>
            </a:extLst>
          </p:cNvPr>
          <p:cNvSpPr/>
          <p:nvPr/>
        </p:nvSpPr>
        <p:spPr>
          <a:xfrm>
            <a:off x="8082850" y="1789075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B6046-13E1-4936-BD33-7432A267021D}"/>
              </a:ext>
            </a:extLst>
          </p:cNvPr>
          <p:cNvSpPr txBox="1"/>
          <p:nvPr/>
        </p:nvSpPr>
        <p:spPr>
          <a:xfrm>
            <a:off x="8391075" y="2233686"/>
            <a:ext cx="177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(1536, 1, 1)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51051E-8316-41C1-A651-B126BAEE7581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5734221" y="1936582"/>
            <a:ext cx="2348629" cy="6717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F8A0A4-C360-4967-B033-F2EE0EC975FA}"/>
              </a:ext>
            </a:extLst>
          </p:cNvPr>
          <p:cNvSpPr txBox="1"/>
          <p:nvPr/>
        </p:nvSpPr>
        <p:spPr>
          <a:xfrm>
            <a:off x="8685776" y="923145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Patch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C63C90-3E31-4525-A21E-592A6BFF6EC2}"/>
              </a:ext>
            </a:extLst>
          </p:cNvPr>
          <p:cNvSpPr/>
          <p:nvPr/>
        </p:nvSpPr>
        <p:spPr>
          <a:xfrm>
            <a:off x="8082850" y="2296976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095214-ED5B-4D56-86EF-91E7D8CB69AD}"/>
              </a:ext>
            </a:extLst>
          </p:cNvPr>
          <p:cNvSpPr/>
          <p:nvPr/>
        </p:nvSpPr>
        <p:spPr>
          <a:xfrm>
            <a:off x="8077717" y="2814248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330B9-966E-4995-8EFD-BE520A886E78}"/>
              </a:ext>
            </a:extLst>
          </p:cNvPr>
          <p:cNvSpPr/>
          <p:nvPr/>
        </p:nvSpPr>
        <p:spPr>
          <a:xfrm>
            <a:off x="8077717" y="3313949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D7578E-F2C9-48C0-B1DF-4646C9802D8F}"/>
              </a:ext>
            </a:extLst>
          </p:cNvPr>
          <p:cNvSpPr/>
          <p:nvPr/>
        </p:nvSpPr>
        <p:spPr>
          <a:xfrm>
            <a:off x="8077717" y="3799832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B5AEC-21B5-44EB-995D-6B549139BD31}"/>
              </a:ext>
            </a:extLst>
          </p:cNvPr>
          <p:cNvSpPr txBox="1"/>
          <p:nvPr/>
        </p:nvSpPr>
        <p:spPr>
          <a:xfrm>
            <a:off x="8224986" y="4208949"/>
            <a:ext cx="2372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(1536, 28 x 28)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BC01D6-5DBE-4D0E-9D73-29D33F5D66C0}"/>
              </a:ext>
            </a:extLst>
          </p:cNvPr>
          <p:cNvSpPr txBox="1"/>
          <p:nvPr/>
        </p:nvSpPr>
        <p:spPr>
          <a:xfrm>
            <a:off x="8224986" y="4634500"/>
            <a:ext cx="2208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(1536, 784).T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00CCB8-5E68-42C8-AEA3-6F857EA10057}"/>
              </a:ext>
            </a:extLst>
          </p:cNvPr>
          <p:cNvSpPr txBox="1"/>
          <p:nvPr/>
        </p:nvSpPr>
        <p:spPr>
          <a:xfrm>
            <a:off x="8284912" y="5157720"/>
            <a:ext cx="1913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(784, 1536) </a:t>
            </a:r>
          </a:p>
        </p:txBody>
      </p:sp>
    </p:spTree>
    <p:extLst>
      <p:ext uri="{BB962C8B-B14F-4D97-AF65-F5344CB8AC3E}">
        <p14:creationId xmlns:p14="http://schemas.microsoft.com/office/powerpoint/2010/main" val="117026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43" grpId="0" animBg="1"/>
      <p:bldP spid="44" grpId="0"/>
      <p:bldP spid="44" grpId="1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209C1-AFDF-43BA-9E13-5F540F28B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7" y="2158428"/>
            <a:ext cx="1366668" cy="1366668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AA06C-7F17-44F3-911E-810304022CB3}"/>
              </a:ext>
            </a:extLst>
          </p:cNvPr>
          <p:cNvSpPr txBox="1"/>
          <p:nvPr/>
        </p:nvSpPr>
        <p:spPr>
          <a:xfrm>
            <a:off x="284384" y="3618426"/>
            <a:ext cx="1528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1456353-DC16-44B3-88FD-C7DCA5F2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7" y="-19638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Memory Bank of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Patches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22AB31-F515-4A66-8A89-CE0B76D2332C}"/>
              </a:ext>
            </a:extLst>
          </p:cNvPr>
          <p:cNvCxnSpPr>
            <a:cxnSpLocks/>
          </p:cNvCxnSpPr>
          <p:nvPr/>
        </p:nvCxnSpPr>
        <p:spPr>
          <a:xfrm>
            <a:off x="1843211" y="2884040"/>
            <a:ext cx="9088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1D04323-FF01-48B4-AF38-95496070B59A}"/>
              </a:ext>
            </a:extLst>
          </p:cNvPr>
          <p:cNvSpPr txBox="1"/>
          <p:nvPr/>
        </p:nvSpPr>
        <p:spPr>
          <a:xfrm>
            <a:off x="95142" y="4058778"/>
            <a:ext cx="228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(3, 224, 224)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9E47F5-80BC-40B5-8E9B-600E9881BF7F}"/>
              </a:ext>
            </a:extLst>
          </p:cNvPr>
          <p:cNvSpPr/>
          <p:nvPr/>
        </p:nvSpPr>
        <p:spPr>
          <a:xfrm>
            <a:off x="3237473" y="2093698"/>
            <a:ext cx="325008" cy="27845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C63C90-3E31-4525-A21E-592A6BFF6EC2}"/>
              </a:ext>
            </a:extLst>
          </p:cNvPr>
          <p:cNvSpPr/>
          <p:nvPr/>
        </p:nvSpPr>
        <p:spPr>
          <a:xfrm>
            <a:off x="3237473" y="2601599"/>
            <a:ext cx="325008" cy="27845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095214-ED5B-4D56-86EF-91E7D8CB69AD}"/>
              </a:ext>
            </a:extLst>
          </p:cNvPr>
          <p:cNvSpPr/>
          <p:nvPr/>
        </p:nvSpPr>
        <p:spPr>
          <a:xfrm>
            <a:off x="3232340" y="3118871"/>
            <a:ext cx="325008" cy="27845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330B9-966E-4995-8EFD-BE520A886E78}"/>
              </a:ext>
            </a:extLst>
          </p:cNvPr>
          <p:cNvSpPr/>
          <p:nvPr/>
        </p:nvSpPr>
        <p:spPr>
          <a:xfrm>
            <a:off x="3232340" y="3618572"/>
            <a:ext cx="325008" cy="27845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D7578E-F2C9-48C0-B1DF-4646C9802D8F}"/>
              </a:ext>
            </a:extLst>
          </p:cNvPr>
          <p:cNvSpPr/>
          <p:nvPr/>
        </p:nvSpPr>
        <p:spPr>
          <a:xfrm>
            <a:off x="3232340" y="4104455"/>
            <a:ext cx="325008" cy="27845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BC01D6-5DBE-4D0E-9D73-29D33F5D66C0}"/>
              </a:ext>
            </a:extLst>
          </p:cNvPr>
          <p:cNvSpPr txBox="1"/>
          <p:nvPr/>
        </p:nvSpPr>
        <p:spPr>
          <a:xfrm>
            <a:off x="3368889" y="4550169"/>
            <a:ext cx="199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(784,1536)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66C5A10-473C-4F34-9AB0-653805AEF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94" y="1889430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0BAEAB-CBB4-4F00-88CA-D307480AA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105" y="2038616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DC7A2D-7B4A-42AC-8794-248EBB0EE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16" y="2187802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E0DFC9E-8C78-4201-9459-7E20482C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916" y="2340202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A1C677-D327-4BD3-B4D2-37BFB2810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16" y="2492602"/>
            <a:ext cx="1447960" cy="14479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4B8436-55E1-4A01-861E-472D6E24044A}"/>
              </a:ext>
            </a:extLst>
          </p:cNvPr>
          <p:cNvSpPr txBox="1"/>
          <p:nvPr/>
        </p:nvSpPr>
        <p:spPr>
          <a:xfrm>
            <a:off x="6211280" y="4489241"/>
            <a:ext cx="2636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(100, 3, 224, 224)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BD2838-B6BC-4243-9806-1061CFC0979D}"/>
              </a:ext>
            </a:extLst>
          </p:cNvPr>
          <p:cNvSpPr txBox="1"/>
          <p:nvPr/>
        </p:nvSpPr>
        <p:spPr>
          <a:xfrm>
            <a:off x="6352516" y="4019779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Training Data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F0E856-4D3E-43C1-A67E-4A9A609D6D3F}"/>
              </a:ext>
            </a:extLst>
          </p:cNvPr>
          <p:cNvCxnSpPr>
            <a:cxnSpLocks/>
          </p:cNvCxnSpPr>
          <p:nvPr/>
        </p:nvCxnSpPr>
        <p:spPr>
          <a:xfrm>
            <a:off x="8310227" y="2997725"/>
            <a:ext cx="11588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2AFAC02-9FC6-4236-BDB8-A196D0B88DFA}"/>
              </a:ext>
            </a:extLst>
          </p:cNvPr>
          <p:cNvSpPr/>
          <p:nvPr/>
        </p:nvSpPr>
        <p:spPr>
          <a:xfrm>
            <a:off x="9704489" y="2190821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FEE2C2-7185-4E4E-80A0-398A1CDA3B84}"/>
              </a:ext>
            </a:extLst>
          </p:cNvPr>
          <p:cNvSpPr/>
          <p:nvPr/>
        </p:nvSpPr>
        <p:spPr>
          <a:xfrm>
            <a:off x="9704489" y="2698722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E3ED8FB-DC00-412F-94C1-43258383FB0B}"/>
              </a:ext>
            </a:extLst>
          </p:cNvPr>
          <p:cNvSpPr/>
          <p:nvPr/>
        </p:nvSpPr>
        <p:spPr>
          <a:xfrm>
            <a:off x="9699356" y="4201578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506902-95A7-4527-A1E6-05390BEF25A4}"/>
              </a:ext>
            </a:extLst>
          </p:cNvPr>
          <p:cNvSpPr txBox="1"/>
          <p:nvPr/>
        </p:nvSpPr>
        <p:spPr>
          <a:xfrm>
            <a:off x="9910799" y="4824202"/>
            <a:ext cx="217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(78400, 1536)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E07EA-C68A-4170-910B-E8C980CA91F1}"/>
              </a:ext>
            </a:extLst>
          </p:cNvPr>
          <p:cNvSpPr txBox="1"/>
          <p:nvPr/>
        </p:nvSpPr>
        <p:spPr>
          <a:xfrm rot="5400000">
            <a:off x="10509855" y="310106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EA17CC-445D-47C0-B0ED-47EB10F83C68}"/>
              </a:ext>
            </a:extLst>
          </p:cNvPr>
          <p:cNvSpPr/>
          <p:nvPr/>
        </p:nvSpPr>
        <p:spPr>
          <a:xfrm>
            <a:off x="9674000" y="1331089"/>
            <a:ext cx="2431796" cy="44562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FFEB27-FB20-4A3B-8F98-1D267F4E91D7}"/>
              </a:ext>
            </a:extLst>
          </p:cNvPr>
          <p:cNvSpPr txBox="1"/>
          <p:nvPr/>
        </p:nvSpPr>
        <p:spPr>
          <a:xfrm>
            <a:off x="9526668" y="724472"/>
            <a:ext cx="25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FF00"/>
                </a:solidFill>
              </a:rPr>
              <a:t>Memory Bank</a:t>
            </a:r>
          </a:p>
        </p:txBody>
      </p:sp>
    </p:spTree>
    <p:extLst>
      <p:ext uri="{BB962C8B-B14F-4D97-AF65-F5344CB8AC3E}">
        <p14:creationId xmlns:p14="http://schemas.microsoft.com/office/powerpoint/2010/main" val="219811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48" grpId="0" animBg="1"/>
      <p:bldP spid="49" grpId="0" animBg="1"/>
      <p:bldP spid="50" grpId="0" animBg="1"/>
      <p:bldP spid="52" grpId="0"/>
      <p:bldP spid="40" grpId="0"/>
      <p:bldP spid="53" grpId="0"/>
      <p:bldP spid="55" grpId="0" animBg="1"/>
      <p:bldP spid="56" grpId="0" animBg="1"/>
      <p:bldP spid="57" grpId="0" animBg="1"/>
      <p:bldP spid="58" grpId="0"/>
      <p:bldP spid="9" grpId="0"/>
      <p:bldP spid="12" grpId="0" animBg="1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88662-6E28-484A-B0CC-0AB1129B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92" y="-184812"/>
            <a:ext cx="10515600" cy="1157086"/>
          </a:xfrm>
        </p:spPr>
        <p:txBody>
          <a:bodyPr/>
          <a:lstStyle/>
          <a:p>
            <a:pPr algn="ctr"/>
            <a:r>
              <a:rPr lang="en-IN" dirty="0"/>
              <a:t>Anomaly Detection with Memory Bank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66EBC-E7FB-49A3-B4E6-E2E965643E8F}"/>
              </a:ext>
            </a:extLst>
          </p:cNvPr>
          <p:cNvSpPr/>
          <p:nvPr/>
        </p:nvSpPr>
        <p:spPr>
          <a:xfrm>
            <a:off x="2554431" y="1846285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2DB979-3C89-4666-80A7-92D5A7864975}"/>
              </a:ext>
            </a:extLst>
          </p:cNvPr>
          <p:cNvSpPr/>
          <p:nvPr/>
        </p:nvSpPr>
        <p:spPr>
          <a:xfrm>
            <a:off x="3661778" y="1896381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E67897-0AC2-4B53-90B6-CC117ACC7826}"/>
              </a:ext>
            </a:extLst>
          </p:cNvPr>
          <p:cNvSpPr/>
          <p:nvPr/>
        </p:nvSpPr>
        <p:spPr>
          <a:xfrm>
            <a:off x="6765342" y="1846286"/>
            <a:ext cx="414390" cy="2950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90E1CA-0FB6-496C-A45E-3CDA600024EC}"/>
              </a:ext>
            </a:extLst>
          </p:cNvPr>
          <p:cNvSpPr txBox="1"/>
          <p:nvPr/>
        </p:nvSpPr>
        <p:spPr>
          <a:xfrm>
            <a:off x="9761537" y="1877063"/>
            <a:ext cx="217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(78400, 1536)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3BAC7-568E-4F49-8880-61506427C6E9}"/>
              </a:ext>
            </a:extLst>
          </p:cNvPr>
          <p:cNvSpPr txBox="1"/>
          <p:nvPr/>
        </p:nvSpPr>
        <p:spPr>
          <a:xfrm>
            <a:off x="5974428" y="155389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EB8BAF-1B70-4EDB-B497-0D1C36EC0C83}"/>
              </a:ext>
            </a:extLst>
          </p:cNvPr>
          <p:cNvSpPr/>
          <p:nvPr/>
        </p:nvSpPr>
        <p:spPr>
          <a:xfrm>
            <a:off x="2486624" y="1177881"/>
            <a:ext cx="7076162" cy="11570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FF3B4-EEA5-4174-A5D1-22B39DA18EC4}"/>
              </a:ext>
            </a:extLst>
          </p:cNvPr>
          <p:cNvSpPr txBox="1"/>
          <p:nvPr/>
        </p:nvSpPr>
        <p:spPr>
          <a:xfrm>
            <a:off x="9630593" y="1470572"/>
            <a:ext cx="25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FF00"/>
                </a:solidFill>
              </a:rPr>
              <a:t>Memory Bank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02BA63-5128-4A96-9196-EF0B78811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498" y="1398148"/>
            <a:ext cx="1002135" cy="100213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081E43-74A6-4F20-9D0C-8BFE0C36771B}"/>
              </a:ext>
            </a:extLst>
          </p:cNvPr>
          <p:cNvSpPr txBox="1"/>
          <p:nvPr/>
        </p:nvSpPr>
        <p:spPr>
          <a:xfrm>
            <a:off x="-56607" y="824544"/>
            <a:ext cx="204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Test Sample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5DA23B-8193-4C0A-A62F-44867C095823}"/>
              </a:ext>
            </a:extLst>
          </p:cNvPr>
          <p:cNvCxnSpPr>
            <a:cxnSpLocks/>
          </p:cNvCxnSpPr>
          <p:nvPr/>
        </p:nvCxnSpPr>
        <p:spPr>
          <a:xfrm>
            <a:off x="772160" y="2712777"/>
            <a:ext cx="0" cy="482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0BEADFB-1A76-4DC0-B624-B4BC8A34E1D4}"/>
              </a:ext>
            </a:extLst>
          </p:cNvPr>
          <p:cNvSpPr/>
          <p:nvPr/>
        </p:nvSpPr>
        <p:spPr>
          <a:xfrm>
            <a:off x="105017" y="3577058"/>
            <a:ext cx="325008" cy="2784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E42851-40ED-4B24-A0CA-B5EF4852FF52}"/>
              </a:ext>
            </a:extLst>
          </p:cNvPr>
          <p:cNvSpPr/>
          <p:nvPr/>
        </p:nvSpPr>
        <p:spPr>
          <a:xfrm>
            <a:off x="105017" y="4084959"/>
            <a:ext cx="325008" cy="2784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83C563-20EE-49A7-83D7-843AD5840754}"/>
              </a:ext>
            </a:extLst>
          </p:cNvPr>
          <p:cNvSpPr/>
          <p:nvPr/>
        </p:nvSpPr>
        <p:spPr>
          <a:xfrm>
            <a:off x="99884" y="4602231"/>
            <a:ext cx="325008" cy="2784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50BB86-D735-4CDC-AA60-FE4774E402F7}"/>
              </a:ext>
            </a:extLst>
          </p:cNvPr>
          <p:cNvSpPr/>
          <p:nvPr/>
        </p:nvSpPr>
        <p:spPr>
          <a:xfrm>
            <a:off x="99884" y="5101932"/>
            <a:ext cx="325008" cy="2784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980621-9531-43E3-B705-E3487CBB30EA}"/>
              </a:ext>
            </a:extLst>
          </p:cNvPr>
          <p:cNvSpPr/>
          <p:nvPr/>
        </p:nvSpPr>
        <p:spPr>
          <a:xfrm>
            <a:off x="99884" y="5587815"/>
            <a:ext cx="325008" cy="2784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isometricOffAxis1Left"/>
            <a:lightRig rig="threePt" dir="t"/>
          </a:scene3d>
          <a:sp3d extrusionH="2286000" contourW="12700">
            <a:bevelT w="0" h="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8" name="Table 5">
            <a:extLst>
              <a:ext uri="{FF2B5EF4-FFF2-40B4-BE49-F238E27FC236}">
                <a16:creationId xmlns:a16="http://schemas.microsoft.com/office/drawing/2014/main" id="{BD01D625-5C25-4EA2-81D4-7236C940D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13226"/>
              </p:ext>
            </p:extLst>
          </p:nvPr>
        </p:nvGraphicFramePr>
        <p:xfrm>
          <a:off x="2534858" y="2769008"/>
          <a:ext cx="7027929" cy="3167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5585">
                  <a:extLst>
                    <a:ext uri="{9D8B030D-6E8A-4147-A177-3AD203B41FA5}">
                      <a16:colId xmlns:a16="http://schemas.microsoft.com/office/drawing/2014/main" val="191610333"/>
                    </a:ext>
                  </a:extLst>
                </a:gridCol>
                <a:gridCol w="1405585">
                  <a:extLst>
                    <a:ext uri="{9D8B030D-6E8A-4147-A177-3AD203B41FA5}">
                      <a16:colId xmlns:a16="http://schemas.microsoft.com/office/drawing/2014/main" val="3032977707"/>
                    </a:ext>
                  </a:extLst>
                </a:gridCol>
                <a:gridCol w="1405585">
                  <a:extLst>
                    <a:ext uri="{9D8B030D-6E8A-4147-A177-3AD203B41FA5}">
                      <a16:colId xmlns:a16="http://schemas.microsoft.com/office/drawing/2014/main" val="2478503540"/>
                    </a:ext>
                  </a:extLst>
                </a:gridCol>
                <a:gridCol w="1162530">
                  <a:extLst>
                    <a:ext uri="{9D8B030D-6E8A-4147-A177-3AD203B41FA5}">
                      <a16:colId xmlns:a16="http://schemas.microsoft.com/office/drawing/2014/main" val="1085280428"/>
                    </a:ext>
                  </a:extLst>
                </a:gridCol>
                <a:gridCol w="1648644">
                  <a:extLst>
                    <a:ext uri="{9D8B030D-6E8A-4147-A177-3AD203B41FA5}">
                      <a16:colId xmlns:a16="http://schemas.microsoft.com/office/drawing/2014/main" val="1172720698"/>
                    </a:ext>
                  </a:extLst>
                </a:gridCol>
              </a:tblGrid>
              <a:tr h="63359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78400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344195"/>
                  </a:ext>
                </a:extLst>
              </a:tr>
              <a:tr h="63359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393294"/>
                  </a:ext>
                </a:extLst>
              </a:tr>
              <a:tr h="63359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86015"/>
                  </a:ext>
                </a:extLst>
              </a:tr>
              <a:tr h="63359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835230"/>
                  </a:ext>
                </a:extLst>
              </a:tr>
              <a:tr h="63359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70768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3465471-5646-4C5D-A194-176E30E8DC67}"/>
              </a:ext>
            </a:extLst>
          </p:cNvPr>
          <p:cNvSpPr txBox="1"/>
          <p:nvPr/>
        </p:nvSpPr>
        <p:spPr>
          <a:xfrm>
            <a:off x="206989" y="6188177"/>
            <a:ext cx="181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(784, 1536)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D1111B66-A1FA-4113-97D6-31A02D26EE89}"/>
              </a:ext>
            </a:extLst>
          </p:cNvPr>
          <p:cNvSpPr/>
          <p:nvPr/>
        </p:nvSpPr>
        <p:spPr>
          <a:xfrm>
            <a:off x="4785518" y="3590914"/>
            <a:ext cx="5206894" cy="344493"/>
          </a:xfrm>
          <a:prstGeom prst="lef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92537E-039F-434F-A067-9C201BAEE0E9}"/>
              </a:ext>
            </a:extLst>
          </p:cNvPr>
          <p:cNvSpPr txBox="1"/>
          <p:nvPr/>
        </p:nvSpPr>
        <p:spPr>
          <a:xfrm>
            <a:off x="10120609" y="3454673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C000"/>
                </a:solidFill>
              </a:rPr>
              <a:t>d_Min_1</a:t>
            </a:r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0885F3BE-6A23-4309-9EC3-2F2D9FE7645A}"/>
              </a:ext>
            </a:extLst>
          </p:cNvPr>
          <p:cNvSpPr/>
          <p:nvPr/>
        </p:nvSpPr>
        <p:spPr>
          <a:xfrm>
            <a:off x="4785518" y="4164016"/>
            <a:ext cx="5206894" cy="344493"/>
          </a:xfrm>
          <a:prstGeom prst="lef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EBC6A6-9A3D-4C90-8D59-AEB3C6E5BE2D}"/>
              </a:ext>
            </a:extLst>
          </p:cNvPr>
          <p:cNvSpPr txBox="1"/>
          <p:nvPr/>
        </p:nvSpPr>
        <p:spPr>
          <a:xfrm>
            <a:off x="10120609" y="4027775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C000"/>
                </a:solidFill>
              </a:rPr>
              <a:t>d_Min_2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5FEDC875-044B-4354-A173-30829EB5C720}"/>
              </a:ext>
            </a:extLst>
          </p:cNvPr>
          <p:cNvSpPr/>
          <p:nvPr/>
        </p:nvSpPr>
        <p:spPr>
          <a:xfrm>
            <a:off x="4785518" y="5407160"/>
            <a:ext cx="5206894" cy="344493"/>
          </a:xfrm>
          <a:prstGeom prst="lef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AC266A-8D59-4E9D-A98F-DC3D15354C4B}"/>
              </a:ext>
            </a:extLst>
          </p:cNvPr>
          <p:cNvSpPr txBox="1"/>
          <p:nvPr/>
        </p:nvSpPr>
        <p:spPr>
          <a:xfrm>
            <a:off x="10120609" y="5270919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C000"/>
                </a:solidFill>
              </a:rPr>
              <a:t>d_Min_784</a:t>
            </a:r>
          </a:p>
        </p:txBody>
      </p:sp>
    </p:spTree>
    <p:extLst>
      <p:ext uri="{BB962C8B-B14F-4D97-AF65-F5344CB8AC3E}">
        <p14:creationId xmlns:p14="http://schemas.microsoft.com/office/powerpoint/2010/main" val="36075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2" grpId="0" animBg="1"/>
      <p:bldP spid="33" grpId="0" animBg="1"/>
      <p:bldP spid="34" grpId="0" animBg="1"/>
      <p:bldP spid="35" grpId="0" animBg="1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6E176-D2FD-4D2B-A56A-8F1CF40629D2}"/>
              </a:ext>
            </a:extLst>
          </p:cNvPr>
          <p:cNvSpPr txBox="1"/>
          <p:nvPr/>
        </p:nvSpPr>
        <p:spPr>
          <a:xfrm>
            <a:off x="608963" y="2559126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C000"/>
                </a:solidFill>
              </a:rPr>
              <a:t>d_Min_1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F6606-3967-44D5-B55B-4D060BEEE0F5}"/>
              </a:ext>
            </a:extLst>
          </p:cNvPr>
          <p:cNvSpPr txBox="1"/>
          <p:nvPr/>
        </p:nvSpPr>
        <p:spPr>
          <a:xfrm>
            <a:off x="608963" y="3132228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C000"/>
                </a:solidFill>
              </a:rPr>
              <a:t>d_Min_2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773CD-D962-4267-9752-66E6DF99C0F0}"/>
              </a:ext>
            </a:extLst>
          </p:cNvPr>
          <p:cNvSpPr txBox="1"/>
          <p:nvPr/>
        </p:nvSpPr>
        <p:spPr>
          <a:xfrm>
            <a:off x="608963" y="4375372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C000"/>
                </a:solidFill>
              </a:rPr>
              <a:t>d_Min_784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A49FE-97CC-4EA4-8F20-9F2E687E9B6F}"/>
              </a:ext>
            </a:extLst>
          </p:cNvPr>
          <p:cNvSpPr txBox="1"/>
          <p:nvPr/>
        </p:nvSpPr>
        <p:spPr>
          <a:xfrm rot="5400000">
            <a:off x="1147904" y="372302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BD3B56-E55D-4063-A331-27953A4A02D1}"/>
              </a:ext>
            </a:extLst>
          </p:cNvPr>
          <p:cNvSpPr/>
          <p:nvPr/>
        </p:nvSpPr>
        <p:spPr>
          <a:xfrm>
            <a:off x="256622" y="2245489"/>
            <a:ext cx="2431796" cy="30146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E4739-AD29-4BC6-9AE3-ABB1A2611116}"/>
              </a:ext>
            </a:extLst>
          </p:cNvPr>
          <p:cNvSpPr txBox="1"/>
          <p:nvPr/>
        </p:nvSpPr>
        <p:spPr>
          <a:xfrm>
            <a:off x="109290" y="1638872"/>
            <a:ext cx="2727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>
                <a:solidFill>
                  <a:srgbClr val="FFFF00"/>
                </a:solidFill>
              </a:rPr>
              <a:t>Distance_score</a:t>
            </a:r>
            <a:endParaRPr lang="en-IN" sz="2800" b="1" dirty="0">
              <a:solidFill>
                <a:srgbClr val="FFFF00"/>
              </a:solidFill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298A43C2-E992-4945-8AC7-B15141AF9F6F}"/>
              </a:ext>
            </a:extLst>
          </p:cNvPr>
          <p:cNvSpPr/>
          <p:nvPr/>
        </p:nvSpPr>
        <p:spPr>
          <a:xfrm rot="10800000">
            <a:off x="2837153" y="3483201"/>
            <a:ext cx="2001781" cy="344493"/>
          </a:xfrm>
          <a:prstGeom prst="lef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B918B-BA0D-43FB-BFCA-70DF9176AB8A}"/>
              </a:ext>
            </a:extLst>
          </p:cNvPr>
          <p:cNvSpPr txBox="1"/>
          <p:nvPr/>
        </p:nvSpPr>
        <p:spPr>
          <a:xfrm>
            <a:off x="3214225" y="3082346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Max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0FB14-EF8D-49AC-9F22-A35C31EB3882}"/>
              </a:ext>
            </a:extLst>
          </p:cNvPr>
          <p:cNvSpPr txBox="1"/>
          <p:nvPr/>
        </p:nvSpPr>
        <p:spPr>
          <a:xfrm>
            <a:off x="4987669" y="3393838"/>
            <a:ext cx="361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Anomaly Score (</a:t>
            </a:r>
            <a:r>
              <a:rPr lang="en-IN" sz="2800" dirty="0" err="1">
                <a:solidFill>
                  <a:srgbClr val="FF0000"/>
                </a:solidFill>
              </a:rPr>
              <a:t>s_star</a:t>
            </a:r>
            <a:r>
              <a:rPr lang="en-IN" sz="2800" dirty="0"/>
              <a:t>)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E24AF914-0A9F-4F40-A3EE-9302E9695D0D}"/>
              </a:ext>
            </a:extLst>
          </p:cNvPr>
          <p:cNvSpPr/>
          <p:nvPr/>
        </p:nvSpPr>
        <p:spPr>
          <a:xfrm rot="10800000">
            <a:off x="2803475" y="4915664"/>
            <a:ext cx="2001781" cy="344493"/>
          </a:xfrm>
          <a:prstGeom prst="lef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6F8D0-BCE2-49B3-8C4F-1F9A7283B196}"/>
              </a:ext>
            </a:extLst>
          </p:cNvPr>
          <p:cNvSpPr txBox="1"/>
          <p:nvPr/>
        </p:nvSpPr>
        <p:spPr>
          <a:xfrm>
            <a:off x="3040759" y="4442349"/>
            <a:ext cx="139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Reshape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46E74E-AF5C-4354-A633-74B38488B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498" y="720415"/>
            <a:ext cx="1553172" cy="155317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5B884D-5140-4D3C-9072-72361349522B}"/>
              </a:ext>
            </a:extLst>
          </p:cNvPr>
          <p:cNvSpPr txBox="1"/>
          <p:nvPr/>
        </p:nvSpPr>
        <p:spPr>
          <a:xfrm>
            <a:off x="5009800" y="226931"/>
            <a:ext cx="204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Test Sample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79CF53-A834-4052-977F-67F6862F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69" y="4101144"/>
            <a:ext cx="2334864" cy="23180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5A56C6-7C53-4CB1-ACA1-35E3C1FB8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975" y="4114699"/>
            <a:ext cx="2334865" cy="22909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5D06E1-1BE1-482C-9E13-621098730F73}"/>
              </a:ext>
            </a:extLst>
          </p:cNvPr>
          <p:cNvSpPr txBox="1"/>
          <p:nvPr/>
        </p:nvSpPr>
        <p:spPr>
          <a:xfrm>
            <a:off x="5399125" y="6341646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(28 x 28)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C73675-A45C-4EF7-834C-A80165680163}"/>
              </a:ext>
            </a:extLst>
          </p:cNvPr>
          <p:cNvSpPr txBox="1"/>
          <p:nvPr/>
        </p:nvSpPr>
        <p:spPr>
          <a:xfrm>
            <a:off x="8942431" y="6405614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(224 x 224)</a:t>
            </a:r>
          </a:p>
        </p:txBody>
      </p:sp>
    </p:spTree>
    <p:extLst>
      <p:ext uri="{BB962C8B-B14F-4D97-AF65-F5344CB8AC3E}">
        <p14:creationId xmlns:p14="http://schemas.microsoft.com/office/powerpoint/2010/main" val="274182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/>
      <p:bldP spid="13" grpId="0" animBg="1"/>
      <p:bldP spid="14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99E8140-24E1-40DD-83F5-3030EDD4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08" y="1805662"/>
            <a:ext cx="1460036" cy="146003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20D3EC-61D2-4FD9-BCF9-D422639F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8" y="1922147"/>
            <a:ext cx="1460037" cy="146003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BAEE7-43A2-42BF-8EB2-DCCF633B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51300"/>
            <a:ext cx="10515600" cy="1325563"/>
          </a:xfrm>
        </p:spPr>
        <p:txBody>
          <a:bodyPr/>
          <a:lstStyle/>
          <a:p>
            <a:r>
              <a:rPr lang="en-IN" dirty="0"/>
              <a:t>The naïve method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4EBC67-A68D-4E7F-8701-3C9AD45E6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76" y="2131169"/>
            <a:ext cx="1344648" cy="1344648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B0356A-E15E-48E7-95CF-6DF41729C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39" y="2412049"/>
            <a:ext cx="1398933" cy="1398933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66DA98-875C-40BD-B59A-129EBB870C50}"/>
              </a:ext>
            </a:extLst>
          </p:cNvPr>
          <p:cNvSpPr txBox="1"/>
          <p:nvPr/>
        </p:nvSpPr>
        <p:spPr>
          <a:xfrm>
            <a:off x="1467536" y="4091862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pic>
        <p:nvPicPr>
          <p:cNvPr id="2050" name="Picture 2" descr="Convolutional Autoencoder: Clustering Images with Neural Networks">
            <a:extLst>
              <a:ext uri="{FF2B5EF4-FFF2-40B4-BE49-F238E27FC236}">
                <a16:creationId xmlns:a16="http://schemas.microsoft.com/office/drawing/2014/main" id="{32BD4D9B-C197-44C2-9729-190F3E6D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64" y="2248424"/>
            <a:ext cx="3530695" cy="11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317328-D1BF-44D7-8F87-3B9D1461EDE6}"/>
              </a:ext>
            </a:extLst>
          </p:cNvPr>
          <p:cNvSpPr txBox="1"/>
          <p:nvPr/>
        </p:nvSpPr>
        <p:spPr>
          <a:xfrm>
            <a:off x="5202759" y="4038951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Autoencoder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FE9B8-EA65-4678-B81F-89B9430B031F}"/>
              </a:ext>
            </a:extLst>
          </p:cNvPr>
          <p:cNvSpPr txBox="1"/>
          <p:nvPr/>
        </p:nvSpPr>
        <p:spPr>
          <a:xfrm>
            <a:off x="9113026" y="4091862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C887-9F7E-40BD-B713-D3BB870D4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460" y="1922536"/>
            <a:ext cx="1823212" cy="18323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E6D7A3C-6E36-47AF-9E68-68EC1723A37F}"/>
              </a:ext>
            </a:extLst>
          </p:cNvPr>
          <p:cNvSpPr txBox="1"/>
          <p:nvPr/>
        </p:nvSpPr>
        <p:spPr>
          <a:xfrm>
            <a:off x="973421" y="6011762"/>
            <a:ext cx="7151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Anomaly Score </a:t>
            </a:r>
            <a:r>
              <a:rPr lang="en-IN" sz="2800" dirty="0">
                <a:solidFill>
                  <a:srgbClr val="FFFF00"/>
                </a:solidFill>
              </a:rPr>
              <a:t>= MSE(                 -               )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04304AF-4AF2-4365-AFBE-504F27055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28" y="5681710"/>
            <a:ext cx="1117515" cy="1117515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D18565C-1F23-4D00-9CF1-04C7959D1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371" y="5660594"/>
            <a:ext cx="1174688" cy="118057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5A3E4C8-F51D-4876-A97C-728CE53EAB59}"/>
              </a:ext>
            </a:extLst>
          </p:cNvPr>
          <p:cNvSpPr txBox="1"/>
          <p:nvPr/>
        </p:nvSpPr>
        <p:spPr>
          <a:xfrm>
            <a:off x="4633822" y="4972286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(3,256,256)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CB5F21-B93F-4BAD-9CF0-38D196CB5078}"/>
              </a:ext>
            </a:extLst>
          </p:cNvPr>
          <p:cNvSpPr txBox="1"/>
          <p:nvPr/>
        </p:nvSpPr>
        <p:spPr>
          <a:xfrm>
            <a:off x="6339582" y="499327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(3,256,256)</a:t>
            </a:r>
          </a:p>
        </p:txBody>
      </p:sp>
    </p:spTree>
    <p:extLst>
      <p:ext uri="{BB962C8B-B14F-4D97-AF65-F5344CB8AC3E}">
        <p14:creationId xmlns:p14="http://schemas.microsoft.com/office/powerpoint/2010/main" val="2062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99E8140-24E1-40DD-83F5-3030EDD4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750" y="2248424"/>
            <a:ext cx="1454051" cy="14600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BAEE7-43A2-42BF-8EB2-DCCF633B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51300"/>
            <a:ext cx="10515600" cy="1325563"/>
          </a:xfrm>
        </p:spPr>
        <p:txBody>
          <a:bodyPr/>
          <a:lstStyle/>
          <a:p>
            <a:r>
              <a:rPr lang="en-IN" dirty="0"/>
              <a:t>Why this </a:t>
            </a:r>
            <a:r>
              <a:rPr lang="en-IN" dirty="0">
                <a:solidFill>
                  <a:srgbClr val="FF0000"/>
                </a:solidFill>
              </a:rPr>
              <a:t>out of distribution task</a:t>
            </a:r>
            <a:r>
              <a:rPr lang="en-IN" dirty="0"/>
              <a:t> is so difficult 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66DA98-875C-40BD-B59A-129EBB870C50}"/>
              </a:ext>
            </a:extLst>
          </p:cNvPr>
          <p:cNvSpPr txBox="1"/>
          <p:nvPr/>
        </p:nvSpPr>
        <p:spPr>
          <a:xfrm>
            <a:off x="1323886" y="4038951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Abnormal</a:t>
            </a:r>
          </a:p>
        </p:txBody>
      </p:sp>
      <p:pic>
        <p:nvPicPr>
          <p:cNvPr id="2050" name="Picture 2" descr="Convolutional Autoencoder: Clustering Images with Neural Networks">
            <a:extLst>
              <a:ext uri="{FF2B5EF4-FFF2-40B4-BE49-F238E27FC236}">
                <a16:creationId xmlns:a16="http://schemas.microsoft.com/office/drawing/2014/main" id="{32BD4D9B-C197-44C2-9729-190F3E6D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64" y="2248424"/>
            <a:ext cx="3530695" cy="11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317328-D1BF-44D7-8F87-3B9D1461EDE6}"/>
              </a:ext>
            </a:extLst>
          </p:cNvPr>
          <p:cNvSpPr txBox="1"/>
          <p:nvPr/>
        </p:nvSpPr>
        <p:spPr>
          <a:xfrm>
            <a:off x="5202759" y="4038951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Autoencoder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FE9B8-EA65-4678-B81F-89B9430B031F}"/>
              </a:ext>
            </a:extLst>
          </p:cNvPr>
          <p:cNvSpPr txBox="1"/>
          <p:nvPr/>
        </p:nvSpPr>
        <p:spPr>
          <a:xfrm>
            <a:off x="9113026" y="4091862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C887-9F7E-40BD-B713-D3BB870D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4460" y="1931793"/>
            <a:ext cx="1823212" cy="18138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39CAC03-F7E0-44D8-A78E-412E6414346D}"/>
              </a:ext>
            </a:extLst>
          </p:cNvPr>
          <p:cNvSpPr/>
          <p:nvPr/>
        </p:nvSpPr>
        <p:spPr>
          <a:xfrm>
            <a:off x="9445508" y="2656257"/>
            <a:ext cx="436227" cy="43622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0E48E-0834-42EC-A369-F312ECCFD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060" y="4801897"/>
            <a:ext cx="1999675" cy="200480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430FE5-373E-4CB4-BC5C-C72FB9D27805}"/>
              </a:ext>
            </a:extLst>
          </p:cNvPr>
          <p:cNvSpPr txBox="1"/>
          <p:nvPr/>
        </p:nvSpPr>
        <p:spPr>
          <a:xfrm>
            <a:off x="176832" y="5847328"/>
            <a:ext cx="7262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Anomaly Score </a:t>
            </a:r>
            <a:r>
              <a:rPr lang="en-IN" sz="2800" dirty="0">
                <a:solidFill>
                  <a:srgbClr val="FFFF00"/>
                </a:solidFill>
              </a:rPr>
              <a:t>= MSE(                 -               ) =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1C60E48-553E-4BB7-A25E-D58741C80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4438" y="5517276"/>
            <a:ext cx="1112916" cy="1117515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2C3DC1F-762A-42EE-945E-8A2591511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0782" y="5503033"/>
            <a:ext cx="1174688" cy="11668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21473CD-7117-466B-AF47-653B2128305C}"/>
              </a:ext>
            </a:extLst>
          </p:cNvPr>
          <p:cNvSpPr txBox="1"/>
          <p:nvPr/>
        </p:nvSpPr>
        <p:spPr>
          <a:xfrm>
            <a:off x="3837233" y="4807852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(3,256,256)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0BD7D9-42D7-4A43-8FB2-6F2E4303D79B}"/>
              </a:ext>
            </a:extLst>
          </p:cNvPr>
          <p:cNvSpPr txBox="1"/>
          <p:nvPr/>
        </p:nvSpPr>
        <p:spPr>
          <a:xfrm>
            <a:off x="5482874" y="4827552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(3,256,256)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3E0ACC-1DF8-4C68-A94F-211CE335B357}"/>
              </a:ext>
            </a:extLst>
          </p:cNvPr>
          <p:cNvSpPr txBox="1"/>
          <p:nvPr/>
        </p:nvSpPr>
        <p:spPr>
          <a:xfrm>
            <a:off x="9896967" y="542557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(1,256,256)</a:t>
            </a:r>
          </a:p>
        </p:txBody>
      </p:sp>
    </p:spTree>
    <p:extLst>
      <p:ext uri="{BB962C8B-B14F-4D97-AF65-F5344CB8AC3E}">
        <p14:creationId xmlns:p14="http://schemas.microsoft.com/office/powerpoint/2010/main" val="443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8" grpId="0" animBg="1"/>
      <p:bldP spid="45" grpId="0"/>
      <p:bldP spid="48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3BDA-22BB-41BD-A399-1B6CEBB7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0955-3190-4FC3-9114-CFD88671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Lucida Grande"/>
              </a:rPr>
              <a:t>Deep Industrial Image Anomaly Detection: A Survey</a:t>
            </a:r>
          </a:p>
          <a:p>
            <a:endParaRPr lang="en-IN" dirty="0"/>
          </a:p>
          <a:p>
            <a:r>
              <a:rPr lang="en-IN" dirty="0"/>
              <a:t>Data Set – </a:t>
            </a:r>
            <a:r>
              <a:rPr lang="en-IN" dirty="0">
                <a:hlinkClick r:id="rId2"/>
              </a:rPr>
              <a:t>https://www.mvtec.com/company/research/datasets/mvtec-ad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3EADE-9CCE-4412-8D7C-7F831565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567" y="681037"/>
            <a:ext cx="1587585" cy="1869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7CC89-D3FE-4494-B27D-7CC04B62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973" y="3951837"/>
            <a:ext cx="6082018" cy="274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CA63-EE6B-44E5-BE54-BABAD211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813" y="-164298"/>
            <a:ext cx="10515600" cy="1325563"/>
          </a:xfrm>
        </p:spPr>
        <p:txBody>
          <a:bodyPr/>
          <a:lstStyle/>
          <a:p>
            <a:r>
              <a:rPr lang="en-IN" dirty="0"/>
              <a:t>Convolution and Transposed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E904B-66DD-472F-B121-B83D814FB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79" y="1278878"/>
            <a:ext cx="1398933" cy="1398933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79538-EE34-421E-AD87-5008EEA5FB72}"/>
              </a:ext>
            </a:extLst>
          </p:cNvPr>
          <p:cNvSpPr txBox="1"/>
          <p:nvPr/>
        </p:nvSpPr>
        <p:spPr>
          <a:xfrm>
            <a:off x="1881126" y="2905780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pic>
        <p:nvPicPr>
          <p:cNvPr id="6" name="Picture 2" descr="Convolutional Autoencoder: Clustering Images with Neural Networks">
            <a:extLst>
              <a:ext uri="{FF2B5EF4-FFF2-40B4-BE49-F238E27FC236}">
                <a16:creationId xmlns:a16="http://schemas.microsoft.com/office/drawing/2014/main" id="{40044B91-E0BC-41EA-BE7F-6F532454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04" y="1115253"/>
            <a:ext cx="3530695" cy="11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90B2E-E72E-4A0C-A5F3-16E70C6B2B8A}"/>
              </a:ext>
            </a:extLst>
          </p:cNvPr>
          <p:cNvSpPr txBox="1"/>
          <p:nvPr/>
        </p:nvSpPr>
        <p:spPr>
          <a:xfrm>
            <a:off x="4791699" y="2905780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321B8-421B-49BD-986D-CAAA327A75E0}"/>
              </a:ext>
            </a:extLst>
          </p:cNvPr>
          <p:cNvSpPr txBox="1"/>
          <p:nvPr/>
        </p:nvSpPr>
        <p:spPr>
          <a:xfrm>
            <a:off x="8511789" y="2905780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Reconstruction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20F24-D920-41C9-B829-D8DACA09B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957" y="1222782"/>
            <a:ext cx="1318952" cy="13255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69F4DC-A6DD-439B-B061-495B250E02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669" y="4180190"/>
            <a:ext cx="2529936" cy="2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posed Convolutions explained with… MS Excel! | by Thom Lane | Apache  MXNet | Medium">
            <a:extLst>
              <a:ext uri="{FF2B5EF4-FFF2-40B4-BE49-F238E27FC236}">
                <a16:creationId xmlns:a16="http://schemas.microsoft.com/office/drawing/2014/main" id="{08F5BFF9-67D9-4B9F-A7B4-510BF4C6D6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04" y="4180190"/>
            <a:ext cx="3186590" cy="245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3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CA63-EE6B-44E5-BE54-BABAD211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813" y="-164298"/>
            <a:ext cx="10515600" cy="1325563"/>
          </a:xfrm>
        </p:spPr>
        <p:txBody>
          <a:bodyPr/>
          <a:lstStyle/>
          <a:p>
            <a:r>
              <a:rPr lang="en-IN" dirty="0"/>
              <a:t>Convolution and Transposed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E904B-66DD-472F-B121-B83D814FB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79" y="1278878"/>
            <a:ext cx="1398933" cy="1398933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79538-EE34-421E-AD87-5008EEA5FB72}"/>
              </a:ext>
            </a:extLst>
          </p:cNvPr>
          <p:cNvSpPr txBox="1"/>
          <p:nvPr/>
        </p:nvSpPr>
        <p:spPr>
          <a:xfrm>
            <a:off x="1881126" y="2905780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Normal</a:t>
            </a:r>
          </a:p>
        </p:txBody>
      </p:sp>
      <p:pic>
        <p:nvPicPr>
          <p:cNvPr id="6" name="Picture 2" descr="Convolutional Autoencoder: Clustering Images with Neural Networks">
            <a:extLst>
              <a:ext uri="{FF2B5EF4-FFF2-40B4-BE49-F238E27FC236}">
                <a16:creationId xmlns:a16="http://schemas.microsoft.com/office/drawing/2014/main" id="{40044B91-E0BC-41EA-BE7F-6F532454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04" y="1115253"/>
            <a:ext cx="3530695" cy="11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90B2E-E72E-4A0C-A5F3-16E70C6B2B8A}"/>
              </a:ext>
            </a:extLst>
          </p:cNvPr>
          <p:cNvSpPr txBox="1"/>
          <p:nvPr/>
        </p:nvSpPr>
        <p:spPr>
          <a:xfrm>
            <a:off x="4791699" y="2905780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321B8-421B-49BD-986D-CAAA327A75E0}"/>
              </a:ext>
            </a:extLst>
          </p:cNvPr>
          <p:cNvSpPr txBox="1"/>
          <p:nvPr/>
        </p:nvSpPr>
        <p:spPr>
          <a:xfrm>
            <a:off x="8511789" y="2905780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Reconstruction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20F24-D920-41C9-B829-D8DACA09B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957" y="1222782"/>
            <a:ext cx="1318952" cy="13255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69F4DC-A6DD-439B-B061-495B250E02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669" y="4180190"/>
            <a:ext cx="2529936" cy="2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posed Convolutions explained with… MS Excel! | by Thom Lane | Apache  MXNet | Medium">
            <a:extLst>
              <a:ext uri="{FF2B5EF4-FFF2-40B4-BE49-F238E27FC236}">
                <a16:creationId xmlns:a16="http://schemas.microsoft.com/office/drawing/2014/main" id="{08F5BFF9-67D9-4B9F-A7B4-510BF4C6D6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04" y="4180190"/>
            <a:ext cx="3186590" cy="245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0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99E8140-24E1-40DD-83F5-3030EDD4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191" y="367931"/>
            <a:ext cx="1454051" cy="14600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66DA98-875C-40BD-B59A-129EBB870C50}"/>
              </a:ext>
            </a:extLst>
          </p:cNvPr>
          <p:cNvSpPr txBox="1"/>
          <p:nvPr/>
        </p:nvSpPr>
        <p:spPr>
          <a:xfrm>
            <a:off x="988327" y="2158458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Abnormal</a:t>
            </a:r>
          </a:p>
        </p:txBody>
      </p:sp>
      <p:pic>
        <p:nvPicPr>
          <p:cNvPr id="2050" name="Picture 2" descr="Convolutional Autoencoder: Clustering Images with Neural Networks">
            <a:extLst>
              <a:ext uri="{FF2B5EF4-FFF2-40B4-BE49-F238E27FC236}">
                <a16:creationId xmlns:a16="http://schemas.microsoft.com/office/drawing/2014/main" id="{32BD4D9B-C197-44C2-9729-190F3E6D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5" y="367931"/>
            <a:ext cx="3530695" cy="11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317328-D1BF-44D7-8F87-3B9D1461EDE6}"/>
              </a:ext>
            </a:extLst>
          </p:cNvPr>
          <p:cNvSpPr txBox="1"/>
          <p:nvPr/>
        </p:nvSpPr>
        <p:spPr>
          <a:xfrm>
            <a:off x="4867200" y="2158458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Autoencoder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FE9B8-EA65-4678-B81F-89B9430B031F}"/>
              </a:ext>
            </a:extLst>
          </p:cNvPr>
          <p:cNvSpPr txBox="1"/>
          <p:nvPr/>
        </p:nvSpPr>
        <p:spPr>
          <a:xfrm>
            <a:off x="8777467" y="2211369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C887-9F7E-40BD-B713-D3BB870D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901" y="51300"/>
            <a:ext cx="1823212" cy="1813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0E48E-0834-42EC-A369-F312ECCFD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988" y="3771236"/>
            <a:ext cx="1174688" cy="11777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430FE5-373E-4CB4-BC5C-C72FB9D27805}"/>
              </a:ext>
            </a:extLst>
          </p:cNvPr>
          <p:cNvSpPr txBox="1"/>
          <p:nvPr/>
        </p:nvSpPr>
        <p:spPr>
          <a:xfrm>
            <a:off x="277500" y="4098075"/>
            <a:ext cx="7044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Anomaly Map </a:t>
            </a:r>
            <a:r>
              <a:rPr lang="en-IN" sz="2800" dirty="0">
                <a:solidFill>
                  <a:srgbClr val="FFFF00"/>
                </a:solidFill>
              </a:rPr>
              <a:t>= MSE(                 -               ) =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1C60E48-553E-4BB7-A25E-D58741C80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6992" y="3826746"/>
            <a:ext cx="1112916" cy="1117515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2C3DC1F-762A-42EE-945E-8A2591511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3336" y="3812503"/>
            <a:ext cx="1174688" cy="11668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21473CD-7117-466B-AF47-653B2128305C}"/>
              </a:ext>
            </a:extLst>
          </p:cNvPr>
          <p:cNvSpPr txBox="1"/>
          <p:nvPr/>
        </p:nvSpPr>
        <p:spPr>
          <a:xfrm>
            <a:off x="3719787" y="3117322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(3,256,256)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0BD7D9-42D7-4A43-8FB2-6F2E4303D79B}"/>
              </a:ext>
            </a:extLst>
          </p:cNvPr>
          <p:cNvSpPr txBox="1"/>
          <p:nvPr/>
        </p:nvSpPr>
        <p:spPr>
          <a:xfrm>
            <a:off x="5365428" y="3137022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(3,256,256)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3E0ACC-1DF8-4C68-A94F-211CE335B357}"/>
              </a:ext>
            </a:extLst>
          </p:cNvPr>
          <p:cNvSpPr txBox="1"/>
          <p:nvPr/>
        </p:nvSpPr>
        <p:spPr>
          <a:xfrm>
            <a:off x="7543988" y="311732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Tensor of shape </a:t>
            </a:r>
          </a:p>
          <a:p>
            <a:r>
              <a:rPr lang="en-IN" dirty="0"/>
              <a:t>(1,256,256)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6CCC91-6741-41CF-93C8-D7B171BFF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05" y="5448842"/>
            <a:ext cx="1174688" cy="1177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659ED4-FCD5-4AE3-9511-34E57066FB7B}"/>
              </a:ext>
            </a:extLst>
          </p:cNvPr>
          <p:cNvSpPr txBox="1"/>
          <p:nvPr/>
        </p:nvSpPr>
        <p:spPr>
          <a:xfrm>
            <a:off x="197348" y="5776082"/>
            <a:ext cx="941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Anomaly Score </a:t>
            </a:r>
            <a:r>
              <a:rPr lang="en-IN" sz="2800" dirty="0">
                <a:solidFill>
                  <a:srgbClr val="FFFF00"/>
                </a:solidFill>
              </a:rPr>
              <a:t>= MEAN(                ) = </a:t>
            </a:r>
            <a:r>
              <a:rPr lang="en-IN" sz="2800" dirty="0"/>
              <a:t>0.334 (a single number)</a:t>
            </a:r>
          </a:p>
        </p:txBody>
      </p:sp>
    </p:spTree>
    <p:extLst>
      <p:ext uri="{BB962C8B-B14F-4D97-AF65-F5344CB8AC3E}">
        <p14:creationId xmlns:p14="http://schemas.microsoft.com/office/powerpoint/2010/main" val="3253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45" grpId="0"/>
      <p:bldP spid="48" grpId="0"/>
      <p:bldP spid="49" grpId="0"/>
      <p:bldP spid="50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17251</TotalTime>
  <Words>1464</Words>
  <Application>Microsoft Office PowerPoint</Application>
  <PresentationFormat>Widescreen</PresentationFormat>
  <Paragraphs>259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Aptos Display</vt:lpstr>
      <vt:lpstr>Arial</vt:lpstr>
      <vt:lpstr>Calibri</vt:lpstr>
      <vt:lpstr>Cambria Math</vt:lpstr>
      <vt:lpstr>Gill Sans MT</vt:lpstr>
      <vt:lpstr>Lucida Grande</vt:lpstr>
      <vt:lpstr>Segoe UI</vt:lpstr>
      <vt:lpstr>WordVisi_MSFontService</vt:lpstr>
      <vt:lpstr>Office Theme</vt:lpstr>
      <vt:lpstr>PowerPoint Presentation</vt:lpstr>
      <vt:lpstr>What is Visual Anomaly Detection</vt:lpstr>
      <vt:lpstr>The problem formulation</vt:lpstr>
      <vt:lpstr>The naïve method </vt:lpstr>
      <vt:lpstr>Why this out of distribution task is so difficult ?</vt:lpstr>
      <vt:lpstr>Resources</vt:lpstr>
      <vt:lpstr>Convolution and Transposed Convolution</vt:lpstr>
      <vt:lpstr>Convolution and Transposed Convolution</vt:lpstr>
      <vt:lpstr>PowerPoint Presentation</vt:lpstr>
      <vt:lpstr>PowerPoint Presentation</vt:lpstr>
      <vt:lpstr>PowerPoint Presentation</vt:lpstr>
      <vt:lpstr>PowerPoint Presentation</vt:lpstr>
      <vt:lpstr>Real life example of industrial data</vt:lpstr>
      <vt:lpstr>PowerPoint Presentation</vt:lpstr>
      <vt:lpstr>Application in the industry  (inspection during production)</vt:lpstr>
      <vt:lpstr>The naïve method </vt:lpstr>
      <vt:lpstr>PowerPoint Presentation</vt:lpstr>
      <vt:lpstr>How to aggregate the features</vt:lpstr>
      <vt:lpstr>How to train an autoencoder</vt:lpstr>
      <vt:lpstr>Results</vt:lpstr>
      <vt:lpstr>PowerPoint Presentation</vt:lpstr>
      <vt:lpstr>PowerPoint Presentation</vt:lpstr>
      <vt:lpstr>K nearest neighbours</vt:lpstr>
      <vt:lpstr>K nearest neighbours for anomaly detection</vt:lpstr>
      <vt:lpstr>PowerPoint Presentation</vt:lpstr>
      <vt:lpstr>PowerPoint Presentation</vt:lpstr>
      <vt:lpstr>But The results are not very good</vt:lpstr>
      <vt:lpstr>Part -2 of PatchCore explanation`</vt:lpstr>
      <vt:lpstr>K nearest neighbours for anomaly detection</vt:lpstr>
      <vt:lpstr>PowerPoint Presentation</vt:lpstr>
      <vt:lpstr>How to aggregate the features</vt:lpstr>
      <vt:lpstr>Patch Features</vt:lpstr>
      <vt:lpstr>Memory Bank of Patches</vt:lpstr>
      <vt:lpstr>Anomaly Detection with Memory Bank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TEP</dc:title>
  <dc:creator>mohan dash</dc:creator>
  <cp:lastModifiedBy>mohan dash</cp:lastModifiedBy>
  <cp:revision>164</cp:revision>
  <dcterms:created xsi:type="dcterms:W3CDTF">2023-03-10T12:45:36Z</dcterms:created>
  <dcterms:modified xsi:type="dcterms:W3CDTF">2024-06-16T08:18:35Z</dcterms:modified>
</cp:coreProperties>
</file>